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7" r:id="rId4"/>
    <p:sldId id="278" r:id="rId5"/>
    <p:sldId id="258" r:id="rId6"/>
    <p:sldId id="269" r:id="rId7"/>
    <p:sldId id="270" r:id="rId8"/>
    <p:sldId id="272" r:id="rId9"/>
    <p:sldId id="271" r:id="rId10"/>
    <p:sldId id="273" r:id="rId11"/>
    <p:sldId id="274" r:id="rId12"/>
    <p:sldId id="275" r:id="rId13"/>
    <p:sldId id="276" r:id="rId14"/>
    <p:sldId id="261" r:id="rId15"/>
    <p:sldId id="260" r:id="rId16"/>
    <p:sldId id="262" r:id="rId17"/>
    <p:sldId id="263" r:id="rId18"/>
    <p:sldId id="264" r:id="rId19"/>
    <p:sldId id="268" r:id="rId20"/>
    <p:sldId id="279" r:id="rId21"/>
    <p:sldId id="266" r:id="rId22"/>
    <p:sldId id="267"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sna Sultana" initials="HS" lastIdx="1" clrIdx="0">
    <p:extLst>
      <p:ext uri="{19B8F6BF-5375-455C-9EA6-DF929625EA0E}">
        <p15:presenceInfo xmlns:p15="http://schemas.microsoft.com/office/powerpoint/2012/main" userId="efcdacca905d66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88" d="100"/>
          <a:sy n="88" d="100"/>
        </p:scale>
        <p:origin x="9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16T15:50:34.681"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2358-5E6F-43F4-8FD8-D0F11649D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9DC880-D465-4D24-8FDF-80E1F5EB7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5D5A7-C684-4D68-8FF4-9A3551757FC1}"/>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C19D04D7-765F-4EC6-80A1-8F26C284C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416C6-A09D-4B7C-9C0E-2FAA58B4153B}"/>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353166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2A88-E15A-46FE-B4A7-B997BAAA7F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0A93A-4759-4450-894F-67FE102E37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C7355-1A57-4FA5-BF58-6301EA3C6C70}"/>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933A6636-5970-491F-92B2-C5F9D155E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EB5CC-D4A9-4467-AE8B-642D1C5A1C27}"/>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4156660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73A1FC-6B36-42EF-B5FA-883CF86A10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396164-F278-4658-959C-8A365DAE6E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89047-34BD-47E1-BC67-C2C48327E7C2}"/>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C6DBA0DB-4A1C-4B1B-B230-E5AE30CB5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EC390-BF02-4B54-9539-CA15F5AABB47}"/>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421345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54C2-364D-4353-A12F-53C6546671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9C7D9-C88B-4168-8BA1-ACDFA9E8B9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AC057-4530-4B00-BA82-9F86E99612FD}"/>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88048A9F-1B53-47C1-BF31-EC39C1462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960D-E90C-4A63-81D4-CEE33491E5EE}"/>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270772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E14-4C00-41F5-9C95-4D224DB24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19241B-B3C2-4181-A27C-479CD1BB9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E9E254-8D1E-476C-AD54-44DECB178335}"/>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AD26BF4E-315A-4369-8CAE-B4930653E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9B65B-9EAF-4659-8FEC-7D7907A83E75}"/>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309747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2D91-2FE5-4341-BB08-FC38DDE0F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B28104-0DF9-431C-975F-9BEFEEB927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D1D89B-C846-479A-99EC-1F578174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C875B-DF29-4DFC-9EA1-667BF897112E}"/>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6" name="Footer Placeholder 5">
            <a:extLst>
              <a:ext uri="{FF2B5EF4-FFF2-40B4-BE49-F238E27FC236}">
                <a16:creationId xmlns:a16="http://schemas.microsoft.com/office/drawing/2014/main" id="{720AC33D-2DBA-4262-A3D4-E76FE5EC7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B1D5D-0B9C-46A3-AF86-179FF0832A0F}"/>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3001670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5BD0-1214-406C-99D1-E4BFA60C7F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07085-6B1B-4D10-862C-DE9498D2D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662D8C-2003-400C-8B45-25E8AB8EA1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630CA-C7D6-451A-9127-3788DA51A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9E18B0-A4F0-4605-8A66-FF8E3083DB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AA53D-CCCA-4540-A726-AE487D1A46F4}"/>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8" name="Footer Placeholder 7">
            <a:extLst>
              <a:ext uri="{FF2B5EF4-FFF2-40B4-BE49-F238E27FC236}">
                <a16:creationId xmlns:a16="http://schemas.microsoft.com/office/drawing/2014/main" id="{BE602360-E65F-49E7-8B46-75C813FCF1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5DB026-43A6-42B9-911A-B1E668D02E3C}"/>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239258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4F9A-6E0E-4EA9-8FFE-4E5CFC53C3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AA742-C4C6-4021-93B4-CE876C077A8B}"/>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4" name="Footer Placeholder 3">
            <a:extLst>
              <a:ext uri="{FF2B5EF4-FFF2-40B4-BE49-F238E27FC236}">
                <a16:creationId xmlns:a16="http://schemas.microsoft.com/office/drawing/2014/main" id="{4B056BAB-8FB0-4686-8D48-670E9B33A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CE0CFF-3D1B-4801-B454-0BB6EF806F6E}"/>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228068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B28FCE-D53C-4F3B-A904-CA7B339E1BE0}"/>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3" name="Footer Placeholder 2">
            <a:extLst>
              <a:ext uri="{FF2B5EF4-FFF2-40B4-BE49-F238E27FC236}">
                <a16:creationId xmlns:a16="http://schemas.microsoft.com/office/drawing/2014/main" id="{245E5384-EB90-4169-9B79-47EF67401B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A93379-D3F5-44F4-B865-FBAE6F24768D}"/>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95543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0408-6EE7-4002-B962-552D5C7C2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173F7-36F0-45B6-A489-08FF08E0AB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1DCFE3-ACCB-4C09-A152-95CFCE9B4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5E4A76-16A9-4E0C-BE37-EA81F09E7159}"/>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6" name="Footer Placeholder 5">
            <a:extLst>
              <a:ext uri="{FF2B5EF4-FFF2-40B4-BE49-F238E27FC236}">
                <a16:creationId xmlns:a16="http://schemas.microsoft.com/office/drawing/2014/main" id="{4B1082AD-2B75-4296-A5EF-90D01CB8C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2E7AC-7A6D-4D04-8162-84CA83A60E18}"/>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127878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DCA7-DF83-4B6A-8FDA-D8DA68FAC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42806-1A09-46B5-B2C8-08708BAB42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AAF6F-1B9F-4BC9-A7CC-0CF016739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B61EC6-168A-4E4D-B4B6-E6F5B02C850A}"/>
              </a:ext>
            </a:extLst>
          </p:cNvPr>
          <p:cNvSpPr>
            <a:spLocks noGrp="1"/>
          </p:cNvSpPr>
          <p:nvPr>
            <p:ph type="dt" sz="half" idx="10"/>
          </p:nvPr>
        </p:nvSpPr>
        <p:spPr/>
        <p:txBody>
          <a:bodyPr/>
          <a:lstStyle/>
          <a:p>
            <a:fld id="{AB5D0D11-1A1C-47BF-8735-94505A040AA4}" type="datetimeFigureOut">
              <a:rPr lang="en-US" smtClean="0"/>
              <a:t>2/8/2023</a:t>
            </a:fld>
            <a:endParaRPr lang="en-US"/>
          </a:p>
        </p:txBody>
      </p:sp>
      <p:sp>
        <p:nvSpPr>
          <p:cNvPr id="6" name="Footer Placeholder 5">
            <a:extLst>
              <a:ext uri="{FF2B5EF4-FFF2-40B4-BE49-F238E27FC236}">
                <a16:creationId xmlns:a16="http://schemas.microsoft.com/office/drawing/2014/main" id="{74B1F77C-E6E3-47A3-9418-D75EB5D7D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0ECCC-1AC1-4E8E-9F23-CD6015AE93A0}"/>
              </a:ext>
            </a:extLst>
          </p:cNvPr>
          <p:cNvSpPr>
            <a:spLocks noGrp="1"/>
          </p:cNvSpPr>
          <p:nvPr>
            <p:ph type="sldNum" sz="quarter" idx="12"/>
          </p:nvPr>
        </p:nvSpPr>
        <p:spPr/>
        <p:txBody>
          <a:bodyPr/>
          <a:lstStyle/>
          <a:p>
            <a:fld id="{7F391211-B3E5-49D5-976A-28FEDCB002FE}" type="slidenum">
              <a:rPr lang="en-US" smtClean="0"/>
              <a:t>‹#›</a:t>
            </a:fld>
            <a:endParaRPr lang="en-US"/>
          </a:p>
        </p:txBody>
      </p:sp>
    </p:spTree>
    <p:extLst>
      <p:ext uri="{BB962C8B-B14F-4D97-AF65-F5344CB8AC3E}">
        <p14:creationId xmlns:p14="http://schemas.microsoft.com/office/powerpoint/2010/main" val="201040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E970D-18AC-4AA0-A60B-208809BF3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DADEAB-099B-453F-A682-D9A9E0A3B8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32946-5FDB-41DC-A625-2C30C8125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D0D11-1A1C-47BF-8735-94505A040AA4}" type="datetimeFigureOut">
              <a:rPr lang="en-US" smtClean="0"/>
              <a:t>2/8/2023</a:t>
            </a:fld>
            <a:endParaRPr lang="en-US"/>
          </a:p>
        </p:txBody>
      </p:sp>
      <p:sp>
        <p:nvSpPr>
          <p:cNvPr id="5" name="Footer Placeholder 4">
            <a:extLst>
              <a:ext uri="{FF2B5EF4-FFF2-40B4-BE49-F238E27FC236}">
                <a16:creationId xmlns:a16="http://schemas.microsoft.com/office/drawing/2014/main" id="{B44AD0D8-96D6-4CE3-BD3A-05F303234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96EB86-92FD-4705-BDEB-7BC8705D8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391211-B3E5-49D5-976A-28FEDCB002FE}" type="slidenum">
              <a:rPr lang="en-US" smtClean="0"/>
              <a:t>‹#›</a:t>
            </a:fld>
            <a:endParaRPr lang="en-US"/>
          </a:p>
        </p:txBody>
      </p:sp>
    </p:spTree>
    <p:extLst>
      <p:ext uri="{BB962C8B-B14F-4D97-AF65-F5344CB8AC3E}">
        <p14:creationId xmlns:p14="http://schemas.microsoft.com/office/powerpoint/2010/main" val="3471954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dx.doi.org/10.1088/0305-4608/6/8/017"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5.wdp"/><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40.png"/><Relationship Id="rId15" Type="http://schemas.microsoft.com/office/2007/relationships/hdphoto" Target="../media/hdphoto6.wdp"/><Relationship Id="rId10" Type="http://schemas.openxmlformats.org/officeDocument/2006/relationships/image" Target="../media/image43.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A89EDC-1AF9-42D9-94FB-AF506CCB7190}"/>
              </a:ext>
            </a:extLst>
          </p:cNvPr>
          <p:cNvSpPr>
            <a:spLocks noGrp="1"/>
          </p:cNvSpPr>
          <p:nvPr>
            <p:ph type="subTitle" idx="1"/>
          </p:nvPr>
        </p:nvSpPr>
        <p:spPr>
          <a:xfrm>
            <a:off x="1284514" y="2284867"/>
            <a:ext cx="9144000" cy="1655762"/>
          </a:xfrm>
        </p:spPr>
        <p:txBody>
          <a:bodyPr/>
          <a:lstStyle/>
          <a:p>
            <a:r>
              <a:rPr lang="en-US" sz="2800" dirty="0">
                <a:solidFill>
                  <a:schemeClr val="accent1"/>
                </a:solidFill>
              </a:rPr>
              <a:t>MATLAB computation on Mie Scattering cross-section</a:t>
            </a:r>
          </a:p>
          <a:p>
            <a:endParaRPr lang="en-US" dirty="0">
              <a:solidFill>
                <a:schemeClr val="accent1"/>
              </a:solidFill>
            </a:endParaRPr>
          </a:p>
          <a:p>
            <a:r>
              <a:rPr lang="en-US" dirty="0"/>
              <a:t>Hosna Sultana</a:t>
            </a:r>
          </a:p>
        </p:txBody>
      </p:sp>
    </p:spTree>
    <p:extLst>
      <p:ext uri="{BB962C8B-B14F-4D97-AF65-F5344CB8AC3E}">
        <p14:creationId xmlns:p14="http://schemas.microsoft.com/office/powerpoint/2010/main" val="1044667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29E6-E46E-44EB-A8CC-3AF43ACC6C28}"/>
              </a:ext>
            </a:extLst>
          </p:cNvPr>
          <p:cNvSpPr>
            <a:spLocks noGrp="1"/>
          </p:cNvSpPr>
          <p:nvPr>
            <p:ph type="title"/>
          </p:nvPr>
        </p:nvSpPr>
        <p:spPr>
          <a:xfrm>
            <a:off x="838200" y="365126"/>
            <a:ext cx="10515600" cy="45719"/>
          </a:xfrm>
        </p:spPr>
        <p:txBody>
          <a:bodyPr>
            <a:noAutofit/>
          </a:bodyPr>
          <a:lstStyle/>
          <a:p>
            <a:r>
              <a:rPr lang="en-US" sz="3200" b="1" dirty="0">
                <a:solidFill>
                  <a:schemeClr val="accent1"/>
                </a:solidFill>
                <a:latin typeface="Times New Roman" panose="02020603050405020304" pitchFamily="18" charset="0"/>
                <a:cs typeface="Times New Roman" panose="02020603050405020304" pitchFamily="18" charset="0"/>
              </a:rPr>
              <a:t>Relation between incident and scattered Stokes parameter</a:t>
            </a:r>
          </a:p>
        </p:txBody>
      </p:sp>
      <p:sp>
        <p:nvSpPr>
          <p:cNvPr id="3" name="Content Placeholder 2">
            <a:extLst>
              <a:ext uri="{FF2B5EF4-FFF2-40B4-BE49-F238E27FC236}">
                <a16:creationId xmlns:a16="http://schemas.microsoft.com/office/drawing/2014/main" id="{E0708B11-1749-4238-818E-50C4A6765A28}"/>
              </a:ext>
            </a:extLst>
          </p:cNvPr>
          <p:cNvSpPr>
            <a:spLocks noGrp="1"/>
          </p:cNvSpPr>
          <p:nvPr>
            <p:ph idx="1"/>
          </p:nvPr>
        </p:nvSpPr>
        <p:spPr>
          <a:xfrm>
            <a:off x="5270499" y="939722"/>
            <a:ext cx="3509433" cy="369333"/>
          </a:xfrm>
        </p:spPr>
        <p:txBody>
          <a:bodyPr>
            <a:normAutofit/>
          </a:bodyPr>
          <a:lstStyle/>
          <a:p>
            <a:r>
              <a:rPr lang="en-US" sz="1200" dirty="0"/>
              <a:t>According to </a:t>
            </a:r>
            <a:r>
              <a:rPr lang="en-US" sz="1200" dirty="0" err="1"/>
              <a:t>Bohren</a:t>
            </a:r>
            <a:r>
              <a:rPr lang="en-US" sz="1200" dirty="0"/>
              <a:t> and Huffman eq:4.77 [1]</a:t>
            </a:r>
          </a:p>
        </p:txBody>
      </p:sp>
      <p:pic>
        <p:nvPicPr>
          <p:cNvPr id="4" name="Picture 3">
            <a:extLst>
              <a:ext uri="{FF2B5EF4-FFF2-40B4-BE49-F238E27FC236}">
                <a16:creationId xmlns:a16="http://schemas.microsoft.com/office/drawing/2014/main" id="{E2B8396D-AA95-424B-ABF6-450AB3CE8EED}"/>
              </a:ext>
            </a:extLst>
          </p:cNvPr>
          <p:cNvPicPr>
            <a:picLocks noChangeAspect="1"/>
          </p:cNvPicPr>
          <p:nvPr/>
        </p:nvPicPr>
        <p:blipFill>
          <a:blip r:embed="rId2"/>
          <a:stretch>
            <a:fillRect/>
          </a:stretch>
        </p:blipFill>
        <p:spPr>
          <a:xfrm>
            <a:off x="770467" y="3652307"/>
            <a:ext cx="8276167" cy="2831320"/>
          </a:xfrm>
          <a:prstGeom prst="rect">
            <a:avLst/>
          </a:prstGeom>
        </p:spPr>
      </p:pic>
      <p:pic>
        <p:nvPicPr>
          <p:cNvPr id="5" name="Picture 4">
            <a:extLst>
              <a:ext uri="{FF2B5EF4-FFF2-40B4-BE49-F238E27FC236}">
                <a16:creationId xmlns:a16="http://schemas.microsoft.com/office/drawing/2014/main" id="{01CFA206-94F1-4D1E-9D4C-5B2DCFE1342A}"/>
              </a:ext>
            </a:extLst>
          </p:cNvPr>
          <p:cNvPicPr>
            <a:picLocks noChangeAspect="1"/>
          </p:cNvPicPr>
          <p:nvPr/>
        </p:nvPicPr>
        <p:blipFill>
          <a:blip r:embed="rId3"/>
          <a:stretch>
            <a:fillRect/>
          </a:stretch>
        </p:blipFill>
        <p:spPr>
          <a:xfrm>
            <a:off x="376767" y="800100"/>
            <a:ext cx="4632246" cy="1862176"/>
          </a:xfrm>
          <a:prstGeom prst="rect">
            <a:avLst/>
          </a:prstGeom>
        </p:spPr>
      </p:pic>
      <p:sp>
        <p:nvSpPr>
          <p:cNvPr id="7" name="TextBox 6">
            <a:extLst>
              <a:ext uri="{FF2B5EF4-FFF2-40B4-BE49-F238E27FC236}">
                <a16:creationId xmlns:a16="http://schemas.microsoft.com/office/drawing/2014/main" id="{7E320074-0895-4BAE-9F98-C31CA81274F7}"/>
              </a:ext>
            </a:extLst>
          </p:cNvPr>
          <p:cNvSpPr txBox="1"/>
          <p:nvPr/>
        </p:nvSpPr>
        <p:spPr>
          <a:xfrm>
            <a:off x="376767" y="2973451"/>
            <a:ext cx="6159500" cy="369332"/>
          </a:xfrm>
          <a:prstGeom prst="rect">
            <a:avLst/>
          </a:prstGeom>
          <a:noFill/>
        </p:spPr>
        <p:txBody>
          <a:bodyPr wrap="square" rtlCol="0">
            <a:spAutoFit/>
          </a:bodyPr>
          <a:lstStyle/>
          <a:p>
            <a:r>
              <a:rPr lang="en-US" dirty="0">
                <a:solidFill>
                  <a:schemeClr val="accent1"/>
                </a:solidFill>
              </a:rPr>
              <a:t>This is my calculated value from my code for  </a:t>
            </a:r>
            <a:r>
              <a:rPr lang="el-GR" dirty="0">
                <a:solidFill>
                  <a:schemeClr val="accent1"/>
                </a:solidFill>
              </a:rPr>
              <a:t>ϴ</a:t>
            </a:r>
            <a:r>
              <a:rPr lang="en-US" dirty="0">
                <a:solidFill>
                  <a:schemeClr val="accent1"/>
                </a:solidFill>
              </a:rPr>
              <a:t> =180  degree</a:t>
            </a:r>
          </a:p>
        </p:txBody>
      </p:sp>
      <p:sp>
        <p:nvSpPr>
          <p:cNvPr id="8" name="TextBox 7">
            <a:extLst>
              <a:ext uri="{FF2B5EF4-FFF2-40B4-BE49-F238E27FC236}">
                <a16:creationId xmlns:a16="http://schemas.microsoft.com/office/drawing/2014/main" id="{CB934EF5-8E05-A680-5D65-51A9D89DA4CD}"/>
              </a:ext>
            </a:extLst>
          </p:cNvPr>
          <p:cNvSpPr txBox="1"/>
          <p:nvPr/>
        </p:nvSpPr>
        <p:spPr>
          <a:xfrm>
            <a:off x="376767" y="6298961"/>
            <a:ext cx="11258247" cy="369332"/>
          </a:xfrm>
          <a:prstGeom prst="rect">
            <a:avLst/>
          </a:prstGeom>
          <a:noFill/>
        </p:spPr>
        <p:txBody>
          <a:bodyPr wrap="square">
            <a:spAutoFit/>
          </a:bodyPr>
          <a:lstStyle/>
          <a:p>
            <a:r>
              <a:rPr lang="en-US" dirty="0"/>
              <a:t>[1] C. F. </a:t>
            </a:r>
            <a:r>
              <a:rPr lang="en-US" dirty="0" err="1"/>
              <a:t>Bohren</a:t>
            </a:r>
            <a:r>
              <a:rPr lang="en-US" dirty="0"/>
              <a:t> and D. R. Huffman, Absorption and scattering of light by small particles (Wiley </a:t>
            </a:r>
            <a:r>
              <a:rPr lang="en-US" dirty="0" err="1"/>
              <a:t>Interscience</a:t>
            </a:r>
            <a:r>
              <a:rPr lang="en-US" dirty="0"/>
              <a:t>, 1983). </a:t>
            </a:r>
          </a:p>
        </p:txBody>
      </p:sp>
    </p:spTree>
    <p:extLst>
      <p:ext uri="{BB962C8B-B14F-4D97-AF65-F5344CB8AC3E}">
        <p14:creationId xmlns:p14="http://schemas.microsoft.com/office/powerpoint/2010/main" val="202121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345E-ACFD-4304-A778-981495D83636}"/>
              </a:ext>
            </a:extLst>
          </p:cNvPr>
          <p:cNvSpPr>
            <a:spLocks noGrp="1"/>
          </p:cNvSpPr>
          <p:nvPr>
            <p:ph type="title"/>
          </p:nvPr>
        </p:nvSpPr>
        <p:spPr>
          <a:xfrm>
            <a:off x="838200" y="365125"/>
            <a:ext cx="10515600" cy="388408"/>
          </a:xfrm>
        </p:spPr>
        <p:txBody>
          <a:bodyPr>
            <a:normAutofit fontScale="90000"/>
          </a:bodyPr>
          <a:lstStyle/>
          <a:p>
            <a:r>
              <a:rPr lang="en-US" sz="4000" b="1" dirty="0">
                <a:solidFill>
                  <a:schemeClr val="accent1"/>
                </a:solidFill>
              </a:rPr>
              <a:t>Polarization </a:t>
            </a:r>
          </a:p>
        </p:txBody>
      </p:sp>
      <p:sp>
        <p:nvSpPr>
          <p:cNvPr id="3" name="Content Placeholder 2">
            <a:extLst>
              <a:ext uri="{FF2B5EF4-FFF2-40B4-BE49-F238E27FC236}">
                <a16:creationId xmlns:a16="http://schemas.microsoft.com/office/drawing/2014/main" id="{07163475-5F1E-44A4-8F67-4178BE0C8210}"/>
              </a:ext>
            </a:extLst>
          </p:cNvPr>
          <p:cNvSpPr>
            <a:spLocks noGrp="1"/>
          </p:cNvSpPr>
          <p:nvPr>
            <p:ph idx="1"/>
          </p:nvPr>
        </p:nvSpPr>
        <p:spPr>
          <a:xfrm>
            <a:off x="838200" y="860425"/>
            <a:ext cx="10515600" cy="4351338"/>
          </a:xfrm>
        </p:spPr>
        <p:txBody>
          <a:bodyPr/>
          <a:lstStyle/>
          <a:p>
            <a:pPr marL="0" indent="0">
              <a:buNone/>
            </a:pPr>
            <a:r>
              <a:rPr lang="en-US" sz="1800" dirty="0">
                <a:solidFill>
                  <a:schemeClr val="accent1"/>
                </a:solidFill>
                <a:latin typeface="Times New Roman" panose="02020603050405020304" pitchFamily="18" charset="0"/>
                <a:cs typeface="Times New Roman" panose="02020603050405020304" pitchFamily="18" charset="0"/>
              </a:rPr>
              <a:t>I</a:t>
            </a:r>
            <a:r>
              <a:rPr lang="en-US" sz="1800" baseline="-25000" dirty="0">
                <a:solidFill>
                  <a:schemeClr val="accent1"/>
                </a:solidFill>
                <a:latin typeface="Times New Roman" panose="02020603050405020304" pitchFamily="18" charset="0"/>
                <a:cs typeface="Times New Roman" panose="02020603050405020304" pitchFamily="18" charset="0"/>
              </a:rPr>
              <a:t>‖   </a:t>
            </a:r>
            <a:r>
              <a:rPr lang="en-US" sz="1800" dirty="0">
                <a:solidFill>
                  <a:schemeClr val="accent1"/>
                </a:solidFill>
                <a:latin typeface="Times New Roman" panose="02020603050405020304" pitchFamily="18" charset="0"/>
                <a:cs typeface="Times New Roman" panose="02020603050405020304" pitchFamily="18" charset="0"/>
              </a:rPr>
              <a:t>and</a:t>
            </a:r>
            <a:r>
              <a:rPr lang="en-US" sz="1800" baseline="-25000" dirty="0">
                <a:solidFill>
                  <a:schemeClr val="accent1"/>
                </a:solidFill>
                <a:latin typeface="Times New Roman" panose="02020603050405020304" pitchFamily="18" charset="0"/>
                <a:cs typeface="Times New Roman" panose="02020603050405020304" pitchFamily="18" charset="0"/>
              </a:rPr>
              <a:t>  </a:t>
            </a:r>
            <a:r>
              <a:rPr lang="en-US" sz="1800" dirty="0">
                <a:solidFill>
                  <a:schemeClr val="accent1"/>
                </a:solidFill>
                <a:latin typeface="Times New Roman" panose="02020603050405020304" pitchFamily="18" charset="0"/>
                <a:cs typeface="Times New Roman" panose="02020603050405020304" pitchFamily="18" charset="0"/>
              </a:rPr>
              <a:t>I</a:t>
            </a:r>
            <a:r>
              <a:rPr lang="en-US" sz="1800" baseline="-25000" dirty="0">
                <a:solidFill>
                  <a:schemeClr val="accent1"/>
                </a:solidFill>
                <a:latin typeface="Times New Roman" panose="02020603050405020304" pitchFamily="18" charset="0"/>
                <a:cs typeface="Times New Roman" panose="02020603050405020304" pitchFamily="18" charset="0"/>
              </a:rPr>
              <a:t>ꓕ</a:t>
            </a:r>
            <a:r>
              <a:rPr lang="en-US" sz="1800" dirty="0">
                <a:solidFill>
                  <a:schemeClr val="accent1"/>
                </a:solidFill>
                <a:latin typeface="Times New Roman" panose="02020603050405020304" pitchFamily="18" charset="0"/>
                <a:cs typeface="Times New Roman" panose="02020603050405020304" pitchFamily="18" charset="0"/>
              </a:rPr>
              <a:t> are   the scattered irradiance per unit incident irradiance given that the incident light is polarized parallel  and perpendicular  respectively to the scattering plane:</a:t>
            </a:r>
          </a:p>
          <a:p>
            <a:pPr marL="0" indent="0">
              <a:buNone/>
            </a:pPr>
            <a:r>
              <a:rPr lang="en-US" sz="1800" dirty="0">
                <a:solidFill>
                  <a:schemeClr val="accent1"/>
                </a:solidFill>
              </a:rPr>
              <a:t>I</a:t>
            </a:r>
            <a:r>
              <a:rPr lang="en-US" sz="1800" baseline="-25000" dirty="0">
                <a:solidFill>
                  <a:schemeClr val="accent1"/>
                </a:solidFill>
              </a:rPr>
              <a:t>‖ </a:t>
            </a:r>
            <a:r>
              <a:rPr lang="en-US" sz="1800" dirty="0">
                <a:solidFill>
                  <a:schemeClr val="accent1"/>
                </a:solidFill>
              </a:rPr>
              <a:t>=</a:t>
            </a:r>
            <a:r>
              <a:rPr lang="en-US" sz="1800" baseline="-25000" dirty="0">
                <a:solidFill>
                  <a:schemeClr val="accent1"/>
                </a:solidFill>
              </a:rPr>
              <a:t>   </a:t>
            </a:r>
            <a:r>
              <a:rPr lang="en-US" sz="1800" dirty="0">
                <a:solidFill>
                  <a:schemeClr val="accent1"/>
                </a:solidFill>
              </a:rPr>
              <a:t>S11 +S12 = ǀS2ǀ</a:t>
            </a:r>
            <a:r>
              <a:rPr lang="en-US" sz="1800" baseline="30000" dirty="0">
                <a:solidFill>
                  <a:schemeClr val="accent1"/>
                </a:solidFill>
              </a:rPr>
              <a:t>2            </a:t>
            </a:r>
            <a:r>
              <a:rPr lang="en-US" sz="1800" dirty="0">
                <a:solidFill>
                  <a:schemeClr val="accent1"/>
                </a:solidFill>
              </a:rPr>
              <a:t>I</a:t>
            </a:r>
            <a:r>
              <a:rPr lang="en-US" sz="1800" baseline="-25000" dirty="0">
                <a:solidFill>
                  <a:schemeClr val="accent1"/>
                </a:solidFill>
              </a:rPr>
              <a:t> ꓕ </a:t>
            </a:r>
            <a:r>
              <a:rPr lang="en-US" sz="1800" dirty="0">
                <a:solidFill>
                  <a:schemeClr val="accent1"/>
                </a:solidFill>
              </a:rPr>
              <a:t>=</a:t>
            </a:r>
            <a:r>
              <a:rPr lang="en-US" sz="1800" baseline="-25000" dirty="0">
                <a:solidFill>
                  <a:schemeClr val="accent1"/>
                </a:solidFill>
              </a:rPr>
              <a:t>   </a:t>
            </a:r>
            <a:r>
              <a:rPr lang="en-US" sz="1800" dirty="0">
                <a:solidFill>
                  <a:schemeClr val="accent1"/>
                </a:solidFill>
              </a:rPr>
              <a:t>S11 - S12 = ǀS1ǀ</a:t>
            </a:r>
            <a:r>
              <a:rPr lang="en-US" sz="1800" baseline="30000" dirty="0">
                <a:solidFill>
                  <a:schemeClr val="accent1"/>
                </a:solidFill>
              </a:rPr>
              <a:t>2</a:t>
            </a:r>
          </a:p>
          <a:p>
            <a:pPr marL="0" indent="0">
              <a:buNone/>
            </a:pPr>
            <a:endParaRPr lang="en-US" baseline="30000" dirty="0"/>
          </a:p>
          <a:p>
            <a:pPr marL="0" indent="0">
              <a:buNone/>
            </a:pPr>
            <a:endParaRPr lang="en-US" baseline="30000" dirty="0"/>
          </a:p>
        </p:txBody>
      </p:sp>
      <p:pic>
        <p:nvPicPr>
          <p:cNvPr id="4" name="Picture 3">
            <a:extLst>
              <a:ext uri="{FF2B5EF4-FFF2-40B4-BE49-F238E27FC236}">
                <a16:creationId xmlns:a16="http://schemas.microsoft.com/office/drawing/2014/main" id="{53D4F4C4-FFC1-4A62-B5D0-1CDB33CCB1CF}"/>
              </a:ext>
            </a:extLst>
          </p:cNvPr>
          <p:cNvPicPr>
            <a:picLocks noChangeAspect="1"/>
          </p:cNvPicPr>
          <p:nvPr/>
        </p:nvPicPr>
        <p:blipFill>
          <a:blip r:embed="rId2"/>
          <a:stretch>
            <a:fillRect/>
          </a:stretch>
        </p:blipFill>
        <p:spPr>
          <a:xfrm>
            <a:off x="215900" y="2024533"/>
            <a:ext cx="5461000" cy="825169"/>
          </a:xfrm>
          <a:prstGeom prst="rect">
            <a:avLst/>
          </a:prstGeom>
        </p:spPr>
      </p:pic>
      <p:pic>
        <p:nvPicPr>
          <p:cNvPr id="5" name="Picture 4">
            <a:extLst>
              <a:ext uri="{FF2B5EF4-FFF2-40B4-BE49-F238E27FC236}">
                <a16:creationId xmlns:a16="http://schemas.microsoft.com/office/drawing/2014/main" id="{6A617AFD-357D-485C-9CC9-EFF7F009E47A}"/>
              </a:ext>
            </a:extLst>
          </p:cNvPr>
          <p:cNvPicPr>
            <a:picLocks noChangeAspect="1"/>
          </p:cNvPicPr>
          <p:nvPr/>
        </p:nvPicPr>
        <p:blipFill>
          <a:blip r:embed="rId3"/>
          <a:stretch>
            <a:fillRect/>
          </a:stretch>
        </p:blipFill>
        <p:spPr>
          <a:xfrm>
            <a:off x="6413500" y="2024533"/>
            <a:ext cx="4982634" cy="923461"/>
          </a:xfrm>
          <a:prstGeom prst="rect">
            <a:avLst/>
          </a:prstGeom>
        </p:spPr>
      </p:pic>
      <p:pic>
        <p:nvPicPr>
          <p:cNvPr id="6" name="Picture 5">
            <a:extLst>
              <a:ext uri="{FF2B5EF4-FFF2-40B4-BE49-F238E27FC236}">
                <a16:creationId xmlns:a16="http://schemas.microsoft.com/office/drawing/2014/main" id="{E7ABF504-ECD0-470C-AE9B-88C3A6066014}"/>
              </a:ext>
            </a:extLst>
          </p:cNvPr>
          <p:cNvPicPr>
            <a:picLocks noChangeAspect="1"/>
          </p:cNvPicPr>
          <p:nvPr/>
        </p:nvPicPr>
        <p:blipFill>
          <a:blip r:embed="rId4"/>
          <a:stretch>
            <a:fillRect/>
          </a:stretch>
        </p:blipFill>
        <p:spPr>
          <a:xfrm>
            <a:off x="215900" y="3315732"/>
            <a:ext cx="5681133" cy="2738750"/>
          </a:xfrm>
          <a:prstGeom prst="rect">
            <a:avLst/>
          </a:prstGeom>
        </p:spPr>
      </p:pic>
      <p:sp>
        <p:nvSpPr>
          <p:cNvPr id="7" name="TextBox 6">
            <a:extLst>
              <a:ext uri="{FF2B5EF4-FFF2-40B4-BE49-F238E27FC236}">
                <a16:creationId xmlns:a16="http://schemas.microsoft.com/office/drawing/2014/main" id="{C05B1C75-A634-4B46-8BE4-61F4AC7624DC}"/>
              </a:ext>
            </a:extLst>
          </p:cNvPr>
          <p:cNvSpPr txBox="1"/>
          <p:nvPr/>
        </p:nvSpPr>
        <p:spPr>
          <a:xfrm>
            <a:off x="7437967" y="3683000"/>
            <a:ext cx="3915833" cy="923330"/>
          </a:xfrm>
          <a:prstGeom prst="rect">
            <a:avLst/>
          </a:prstGeom>
          <a:noFill/>
        </p:spPr>
        <p:txBody>
          <a:bodyPr wrap="square" rtlCol="0">
            <a:spAutoFit/>
          </a:bodyPr>
          <a:lstStyle/>
          <a:p>
            <a:r>
              <a:rPr lang="en-US" dirty="0">
                <a:solidFill>
                  <a:schemeClr val="accent1"/>
                </a:solidFill>
              </a:rPr>
              <a:t>The polarization that I have calculated from my code for 0  and 180 degree scattering angles is zero</a:t>
            </a:r>
            <a:r>
              <a:rPr lang="en-US" dirty="0"/>
              <a:t>.</a:t>
            </a:r>
          </a:p>
        </p:txBody>
      </p:sp>
      <p:sp>
        <p:nvSpPr>
          <p:cNvPr id="8" name="TextBox 7">
            <a:extLst>
              <a:ext uri="{FF2B5EF4-FFF2-40B4-BE49-F238E27FC236}">
                <a16:creationId xmlns:a16="http://schemas.microsoft.com/office/drawing/2014/main" id="{25EECFD7-1952-C6D8-D645-6CC8C1D79DB1}"/>
              </a:ext>
            </a:extLst>
          </p:cNvPr>
          <p:cNvSpPr txBox="1"/>
          <p:nvPr/>
        </p:nvSpPr>
        <p:spPr>
          <a:xfrm>
            <a:off x="376767" y="6298961"/>
            <a:ext cx="11258247" cy="369332"/>
          </a:xfrm>
          <a:prstGeom prst="rect">
            <a:avLst/>
          </a:prstGeom>
          <a:noFill/>
        </p:spPr>
        <p:txBody>
          <a:bodyPr wrap="square">
            <a:spAutoFit/>
          </a:bodyPr>
          <a:lstStyle/>
          <a:p>
            <a:r>
              <a:rPr lang="en-US" dirty="0"/>
              <a:t>[1] C. F. </a:t>
            </a:r>
            <a:r>
              <a:rPr lang="en-US" dirty="0" err="1"/>
              <a:t>Bohren</a:t>
            </a:r>
            <a:r>
              <a:rPr lang="en-US" dirty="0"/>
              <a:t> and D. R. Huffman, Absorption and scattering of light by small particles (Wiley </a:t>
            </a:r>
            <a:r>
              <a:rPr lang="en-US" dirty="0" err="1"/>
              <a:t>Interscience</a:t>
            </a:r>
            <a:r>
              <a:rPr lang="en-US" dirty="0"/>
              <a:t>, 1983). </a:t>
            </a:r>
          </a:p>
        </p:txBody>
      </p:sp>
    </p:spTree>
    <p:extLst>
      <p:ext uri="{BB962C8B-B14F-4D97-AF65-F5344CB8AC3E}">
        <p14:creationId xmlns:p14="http://schemas.microsoft.com/office/powerpoint/2010/main" val="2497603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9C12-D4E2-4E31-BBE1-2A7947BB0E70}"/>
              </a:ext>
            </a:extLst>
          </p:cNvPr>
          <p:cNvSpPr>
            <a:spLocks noGrp="1"/>
          </p:cNvSpPr>
          <p:nvPr>
            <p:ph type="title"/>
          </p:nvPr>
        </p:nvSpPr>
        <p:spPr>
          <a:xfrm>
            <a:off x="838200" y="365126"/>
            <a:ext cx="10515600" cy="315912"/>
          </a:xfrm>
        </p:spPr>
        <p:txBody>
          <a:bodyPr>
            <a:normAutofit fontScale="90000"/>
          </a:bodyPr>
          <a:lstStyle/>
          <a:p>
            <a:r>
              <a:rPr lang="en-US" b="1" dirty="0">
                <a:solidFill>
                  <a:schemeClr val="accent1"/>
                </a:solidFill>
              </a:rPr>
              <a:t>Polarization</a:t>
            </a:r>
            <a:endParaRPr lang="en-US" dirty="0"/>
          </a:p>
        </p:txBody>
      </p:sp>
      <p:pic>
        <p:nvPicPr>
          <p:cNvPr id="5" name="Content Placeholder 4">
            <a:extLst>
              <a:ext uri="{FF2B5EF4-FFF2-40B4-BE49-F238E27FC236}">
                <a16:creationId xmlns:a16="http://schemas.microsoft.com/office/drawing/2014/main" id="{06B3AE68-5DAF-403F-BF33-28D903A84C89}"/>
              </a:ext>
            </a:extLst>
          </p:cNvPr>
          <p:cNvPicPr>
            <a:picLocks noGrp="1" noChangeAspect="1"/>
          </p:cNvPicPr>
          <p:nvPr>
            <p:ph idx="1"/>
          </p:nvPr>
        </p:nvPicPr>
        <p:blipFill>
          <a:blip r:embed="rId2"/>
          <a:stretch>
            <a:fillRect/>
          </a:stretch>
        </p:blipFill>
        <p:spPr>
          <a:xfrm>
            <a:off x="216430" y="1655233"/>
            <a:ext cx="3483504" cy="567267"/>
          </a:xfrm>
          <a:prstGeom prst="rect">
            <a:avLst/>
          </a:prstGeom>
        </p:spPr>
      </p:pic>
      <p:pic>
        <p:nvPicPr>
          <p:cNvPr id="4" name="Picture 3">
            <a:extLst>
              <a:ext uri="{FF2B5EF4-FFF2-40B4-BE49-F238E27FC236}">
                <a16:creationId xmlns:a16="http://schemas.microsoft.com/office/drawing/2014/main" id="{82952A61-FD63-4F06-BD1C-42CC7EFCA24A}"/>
              </a:ext>
            </a:extLst>
          </p:cNvPr>
          <p:cNvPicPr>
            <a:picLocks noChangeAspect="1"/>
          </p:cNvPicPr>
          <p:nvPr/>
        </p:nvPicPr>
        <p:blipFill>
          <a:blip r:embed="rId3"/>
          <a:stretch>
            <a:fillRect/>
          </a:stretch>
        </p:blipFill>
        <p:spPr>
          <a:xfrm>
            <a:off x="3805768" y="194688"/>
            <a:ext cx="8123766" cy="6144949"/>
          </a:xfrm>
          <a:prstGeom prst="rect">
            <a:avLst/>
          </a:prstGeom>
        </p:spPr>
      </p:pic>
      <p:sp>
        <p:nvSpPr>
          <p:cNvPr id="7" name="TextBox 6">
            <a:extLst>
              <a:ext uri="{FF2B5EF4-FFF2-40B4-BE49-F238E27FC236}">
                <a16:creationId xmlns:a16="http://schemas.microsoft.com/office/drawing/2014/main" id="{3526354D-F7D3-4AB6-AAB7-DEE9959AAC6E}"/>
              </a:ext>
            </a:extLst>
          </p:cNvPr>
          <p:cNvSpPr txBox="1"/>
          <p:nvPr/>
        </p:nvSpPr>
        <p:spPr>
          <a:xfrm>
            <a:off x="838200" y="2540841"/>
            <a:ext cx="2286000" cy="646331"/>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From my code for the water droplet</a:t>
            </a:r>
          </a:p>
        </p:txBody>
      </p:sp>
    </p:spTree>
    <p:extLst>
      <p:ext uri="{BB962C8B-B14F-4D97-AF65-F5344CB8AC3E}">
        <p14:creationId xmlns:p14="http://schemas.microsoft.com/office/powerpoint/2010/main" val="118420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F548-F505-4B1C-9084-34F2602C6289}"/>
              </a:ext>
            </a:extLst>
          </p:cNvPr>
          <p:cNvSpPr>
            <a:spLocks noGrp="1"/>
          </p:cNvSpPr>
          <p:nvPr>
            <p:ph type="title"/>
          </p:nvPr>
        </p:nvSpPr>
        <p:spPr>
          <a:xfrm>
            <a:off x="234043" y="117955"/>
            <a:ext cx="10515600" cy="506942"/>
          </a:xfrm>
        </p:spPr>
        <p:txBody>
          <a:bodyPr>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Reflectivity</a:t>
            </a:r>
          </a:p>
        </p:txBody>
      </p:sp>
      <p:sp>
        <p:nvSpPr>
          <p:cNvPr id="3" name="Content Placeholder 2">
            <a:extLst>
              <a:ext uri="{FF2B5EF4-FFF2-40B4-BE49-F238E27FC236}">
                <a16:creationId xmlns:a16="http://schemas.microsoft.com/office/drawing/2014/main" id="{A58F678F-5371-4404-83F3-19560E5F35B2}"/>
              </a:ext>
            </a:extLst>
          </p:cNvPr>
          <p:cNvSpPr>
            <a:spLocks noGrp="1"/>
          </p:cNvSpPr>
          <p:nvPr>
            <p:ph idx="1"/>
          </p:nvPr>
        </p:nvSpPr>
        <p:spPr>
          <a:xfrm>
            <a:off x="146958" y="3274570"/>
            <a:ext cx="8703128" cy="1580847"/>
          </a:xfrm>
        </p:spPr>
        <p:txBody>
          <a:bodyPr>
            <a:normAutofit/>
          </a:bodyPr>
          <a:lstStyle/>
          <a:p>
            <a:r>
              <a:rPr lang="en-US" sz="1800" dirty="0">
                <a:solidFill>
                  <a:schemeClr val="accent1"/>
                </a:solidFill>
                <a:latin typeface="Times New Roman" panose="02020603050405020304" pitchFamily="18" charset="0"/>
                <a:cs typeface="Times New Roman" panose="02020603050405020304" pitchFamily="18" charset="0"/>
              </a:rPr>
              <a:t>Reflectivity is,   </a:t>
            </a:r>
            <a:r>
              <a:rPr lang="en-US" sz="1800" dirty="0">
                <a:solidFill>
                  <a:schemeClr val="accent1"/>
                </a:solidFill>
                <a:highlight>
                  <a:srgbClr val="FFFF00"/>
                </a:highlight>
                <a:latin typeface="Times New Roman" panose="02020603050405020304" pitchFamily="18" charset="0"/>
                <a:cs typeface="Times New Roman" panose="02020603050405020304" pitchFamily="18" charset="0"/>
              </a:rPr>
              <a:t>R = 0.0239  </a:t>
            </a:r>
            <a:r>
              <a:rPr lang="en-US" sz="1800" dirty="0">
                <a:solidFill>
                  <a:schemeClr val="accent1"/>
                </a:solidFill>
                <a:latin typeface="Times New Roman" panose="02020603050405020304" pitchFamily="18" charset="0"/>
                <a:cs typeface="Times New Roman" panose="02020603050405020304" pitchFamily="18" charset="0"/>
              </a:rPr>
              <a:t>for stoke vector for left circularly polarized light.</a:t>
            </a:r>
          </a:p>
          <a:p>
            <a:r>
              <a:rPr lang="en-US" sz="1800" dirty="0">
                <a:solidFill>
                  <a:schemeClr val="accent1"/>
                </a:solidFill>
                <a:latin typeface="Times New Roman" panose="02020603050405020304" pitchFamily="18" charset="0"/>
                <a:cs typeface="Times New Roman" panose="02020603050405020304" pitchFamily="18" charset="0"/>
              </a:rPr>
              <a:t>The back scattering efficiency Q</a:t>
            </a:r>
            <a:r>
              <a:rPr lang="en-US" sz="1800" baseline="-25000" dirty="0">
                <a:solidFill>
                  <a:schemeClr val="accent1"/>
                </a:solidFill>
                <a:latin typeface="Times New Roman" panose="02020603050405020304" pitchFamily="18" charset="0"/>
                <a:cs typeface="Times New Roman" panose="02020603050405020304" pitchFamily="18" charset="0"/>
              </a:rPr>
              <a:t>b</a:t>
            </a:r>
            <a:r>
              <a:rPr lang="en-US" sz="1800" dirty="0">
                <a:solidFill>
                  <a:schemeClr val="accent1"/>
                </a:solidFill>
                <a:latin typeface="Times New Roman" panose="02020603050405020304" pitchFamily="18" charset="0"/>
                <a:cs typeface="Times New Roman" panose="02020603050405020304" pitchFamily="18" charset="0"/>
              </a:rPr>
              <a:t> = 0.0679</a:t>
            </a:r>
          </a:p>
          <a:p>
            <a:r>
              <a:rPr lang="en-US" sz="1800" dirty="0">
                <a:solidFill>
                  <a:schemeClr val="accent1"/>
                </a:solidFill>
                <a:latin typeface="Times New Roman" panose="02020603050405020304" pitchFamily="18" charset="0"/>
                <a:cs typeface="Times New Roman" panose="02020603050405020304" pitchFamily="18" charset="0"/>
              </a:rPr>
              <a:t>But using this direct equation Q</a:t>
            </a:r>
            <a:r>
              <a:rPr lang="en-US" sz="1800" baseline="-25000" dirty="0">
                <a:solidFill>
                  <a:schemeClr val="accent1"/>
                </a:solidFill>
                <a:latin typeface="Times New Roman" panose="02020603050405020304" pitchFamily="18" charset="0"/>
                <a:cs typeface="Times New Roman" panose="02020603050405020304" pitchFamily="18" charset="0"/>
              </a:rPr>
              <a:t>b, direct</a:t>
            </a:r>
            <a:r>
              <a:rPr lang="en-US" sz="1800" dirty="0">
                <a:solidFill>
                  <a:schemeClr val="accent1"/>
                </a:solidFill>
                <a:latin typeface="Times New Roman" panose="02020603050405020304" pitchFamily="18" charset="0"/>
                <a:cs typeface="Times New Roman" panose="02020603050405020304" pitchFamily="18" charset="0"/>
              </a:rPr>
              <a:t> = 0.0012</a:t>
            </a:r>
          </a:p>
        </p:txBody>
      </p:sp>
      <p:pic>
        <p:nvPicPr>
          <p:cNvPr id="4" name="Picture 3">
            <a:extLst>
              <a:ext uri="{FF2B5EF4-FFF2-40B4-BE49-F238E27FC236}">
                <a16:creationId xmlns:a16="http://schemas.microsoft.com/office/drawing/2014/main" id="{43CA852B-E4EB-4A3D-BE17-AA2302D70C23}"/>
              </a:ext>
            </a:extLst>
          </p:cNvPr>
          <p:cNvPicPr>
            <a:picLocks noChangeAspect="1"/>
          </p:cNvPicPr>
          <p:nvPr/>
        </p:nvPicPr>
        <p:blipFill>
          <a:blip r:embed="rId2"/>
          <a:stretch>
            <a:fillRect/>
          </a:stretch>
        </p:blipFill>
        <p:spPr>
          <a:xfrm>
            <a:off x="234043" y="630525"/>
            <a:ext cx="4732866" cy="1208725"/>
          </a:xfrm>
          <a:prstGeom prst="rect">
            <a:avLst/>
          </a:prstGeom>
        </p:spPr>
      </p:pic>
      <p:pic>
        <p:nvPicPr>
          <p:cNvPr id="5" name="Picture 4">
            <a:extLst>
              <a:ext uri="{FF2B5EF4-FFF2-40B4-BE49-F238E27FC236}">
                <a16:creationId xmlns:a16="http://schemas.microsoft.com/office/drawing/2014/main" id="{2992950D-D665-4246-B1E2-AE05F94ACC7A}"/>
              </a:ext>
            </a:extLst>
          </p:cNvPr>
          <p:cNvPicPr>
            <a:picLocks noChangeAspect="1"/>
          </p:cNvPicPr>
          <p:nvPr/>
        </p:nvPicPr>
        <p:blipFill>
          <a:blip r:embed="rId3"/>
          <a:stretch>
            <a:fillRect/>
          </a:stretch>
        </p:blipFill>
        <p:spPr>
          <a:xfrm>
            <a:off x="5973233" y="624897"/>
            <a:ext cx="6218767" cy="1499751"/>
          </a:xfrm>
          <a:prstGeom prst="rect">
            <a:avLst/>
          </a:prstGeom>
        </p:spPr>
      </p:pic>
      <p:pic>
        <p:nvPicPr>
          <p:cNvPr id="6" name="Picture 5">
            <a:extLst>
              <a:ext uri="{FF2B5EF4-FFF2-40B4-BE49-F238E27FC236}">
                <a16:creationId xmlns:a16="http://schemas.microsoft.com/office/drawing/2014/main" id="{FF00DF70-4FC3-4449-95C8-858DA5D8F976}"/>
              </a:ext>
            </a:extLst>
          </p:cNvPr>
          <p:cNvPicPr>
            <a:picLocks noChangeAspect="1"/>
          </p:cNvPicPr>
          <p:nvPr/>
        </p:nvPicPr>
        <p:blipFill>
          <a:blip r:embed="rId4"/>
          <a:stretch>
            <a:fillRect/>
          </a:stretch>
        </p:blipFill>
        <p:spPr>
          <a:xfrm>
            <a:off x="146959" y="1914929"/>
            <a:ext cx="5949042" cy="1098057"/>
          </a:xfrm>
          <a:prstGeom prst="rect">
            <a:avLst/>
          </a:prstGeom>
        </p:spPr>
      </p:pic>
      <p:pic>
        <p:nvPicPr>
          <p:cNvPr id="7" name="Picture 6">
            <a:extLst>
              <a:ext uri="{FF2B5EF4-FFF2-40B4-BE49-F238E27FC236}">
                <a16:creationId xmlns:a16="http://schemas.microsoft.com/office/drawing/2014/main" id="{A1FDF320-E631-4634-9A45-2087EAAF8C32}"/>
              </a:ext>
            </a:extLst>
          </p:cNvPr>
          <p:cNvPicPr>
            <a:picLocks noChangeAspect="1"/>
          </p:cNvPicPr>
          <p:nvPr/>
        </p:nvPicPr>
        <p:blipFill>
          <a:blip r:embed="rId5"/>
          <a:stretch>
            <a:fillRect/>
          </a:stretch>
        </p:blipFill>
        <p:spPr>
          <a:xfrm>
            <a:off x="8379277" y="2116610"/>
            <a:ext cx="3679371" cy="1345581"/>
          </a:xfrm>
          <a:prstGeom prst="rect">
            <a:avLst/>
          </a:prstGeom>
        </p:spPr>
      </p:pic>
      <p:pic>
        <p:nvPicPr>
          <p:cNvPr id="8" name="Picture 7">
            <a:extLst>
              <a:ext uri="{FF2B5EF4-FFF2-40B4-BE49-F238E27FC236}">
                <a16:creationId xmlns:a16="http://schemas.microsoft.com/office/drawing/2014/main" id="{69E42CDC-5D6A-4A3F-BA41-F67A99ADA965}"/>
              </a:ext>
            </a:extLst>
          </p:cNvPr>
          <p:cNvPicPr>
            <a:picLocks noChangeAspect="1"/>
          </p:cNvPicPr>
          <p:nvPr/>
        </p:nvPicPr>
        <p:blipFill>
          <a:blip r:embed="rId6"/>
          <a:stretch>
            <a:fillRect/>
          </a:stretch>
        </p:blipFill>
        <p:spPr>
          <a:xfrm>
            <a:off x="7734300" y="3479298"/>
            <a:ext cx="4457700" cy="1467188"/>
          </a:xfrm>
          <a:prstGeom prst="rect">
            <a:avLst/>
          </a:prstGeom>
        </p:spPr>
      </p:pic>
      <p:sp>
        <p:nvSpPr>
          <p:cNvPr id="9" name="Content Placeholder 2">
            <a:extLst>
              <a:ext uri="{FF2B5EF4-FFF2-40B4-BE49-F238E27FC236}">
                <a16:creationId xmlns:a16="http://schemas.microsoft.com/office/drawing/2014/main" id="{CFC42E70-885F-C73E-1BCB-BFE605962B76}"/>
              </a:ext>
            </a:extLst>
          </p:cNvPr>
          <p:cNvSpPr txBox="1">
            <a:spLocks/>
          </p:cNvSpPr>
          <p:nvPr/>
        </p:nvSpPr>
        <p:spPr>
          <a:xfrm>
            <a:off x="376767" y="4642227"/>
            <a:ext cx="11459632" cy="1869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To calculate the reflectance directly:</a:t>
            </a:r>
          </a:p>
          <a:p>
            <a:r>
              <a:rPr lang="en-US" sz="1600" dirty="0">
                <a:latin typeface="Times New Roman" panose="02020603050405020304" pitchFamily="18" charset="0"/>
                <a:cs typeface="Times New Roman" panose="02020603050405020304" pitchFamily="18" charset="0"/>
              </a:rPr>
              <a:t>R =  S11(180) / π a</a:t>
            </a:r>
            <a:r>
              <a:rPr lang="en-US" sz="1600" baseline="30000"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 =  0.405681031516925 / π * (0.272584671033489)</a:t>
            </a:r>
            <a:r>
              <a:rPr lang="en-US" sz="1600" baseline="30000"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 1.737928760842284   </a:t>
            </a:r>
          </a:p>
          <a:p>
            <a:r>
              <a:rPr lang="en-US" sz="1600" dirty="0" err="1">
                <a:latin typeface="Times New Roman" panose="02020603050405020304" pitchFamily="18" charset="0"/>
                <a:cs typeface="Times New Roman" panose="02020603050405020304" pitchFamily="18" charset="0"/>
              </a:rPr>
              <a:t>sa</a:t>
            </a:r>
            <a:r>
              <a:rPr lang="en-US" sz="1600" dirty="0">
                <a:latin typeface="Times New Roman" panose="02020603050405020304" pitchFamily="18" charset="0"/>
                <a:cs typeface="Times New Roman" panose="02020603050405020304" pitchFamily="18" charset="0"/>
              </a:rPr>
              <a:t> =  S11(180) / K</a:t>
            </a:r>
            <a:r>
              <a:rPr lang="en-US" sz="1600" baseline="30000" dirty="0">
                <a:latin typeface="Times New Roman" panose="02020603050405020304" pitchFamily="18" charset="0"/>
                <a:cs typeface="Times New Roman" panose="02020603050405020304" pitchFamily="18" charset="0"/>
              </a:rPr>
              <a:t>2   </a:t>
            </a:r>
            <a:r>
              <a:rPr lang="en-US" sz="1600" dirty="0">
                <a:latin typeface="Times New Roman" panose="02020603050405020304" pitchFamily="18" charset="0"/>
                <a:cs typeface="Times New Roman" panose="02020603050405020304" pitchFamily="18" charset="0"/>
              </a:rPr>
              <a:t>=</a:t>
            </a:r>
            <a:r>
              <a:rPr lang="en-US" sz="1600" baseline="30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0.003108496223525 </a:t>
            </a:r>
          </a:p>
          <a:p>
            <a:r>
              <a:rPr lang="en-US" sz="1800" dirty="0">
                <a:latin typeface="Times New Roman" panose="02020603050405020304" pitchFamily="18" charset="0"/>
                <a:cs typeface="Times New Roman" panose="02020603050405020304" pitchFamily="18" charset="0"/>
              </a:rPr>
              <a:t>Then      </a:t>
            </a:r>
            <a:r>
              <a:rPr lang="en-US" sz="1800" dirty="0">
                <a:highlight>
                  <a:srgbClr val="FFFF00"/>
                </a:highlight>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sa</a:t>
            </a:r>
            <a:r>
              <a:rPr lang="en-US" sz="1800" dirty="0">
                <a:latin typeface="Times New Roman" panose="02020603050405020304" pitchFamily="18" charset="0"/>
                <a:cs typeface="Times New Roman" panose="02020603050405020304" pitchFamily="18" charset="0"/>
              </a:rPr>
              <a:t> </a:t>
            </a:r>
            <a:r>
              <a:rPr lang="en-US" sz="1800" dirty="0"/>
              <a:t>/ π a</a:t>
            </a:r>
            <a:r>
              <a:rPr lang="en-US" sz="1800" baseline="30000" dirty="0"/>
              <a:t>2  </a:t>
            </a:r>
            <a:r>
              <a:rPr lang="en-US" sz="1800" dirty="0"/>
              <a:t>= </a:t>
            </a:r>
            <a:r>
              <a:rPr lang="en-US" sz="1800" dirty="0">
                <a:latin typeface="Times New Roman" panose="02020603050405020304" pitchFamily="18" charset="0"/>
                <a:cs typeface="Times New Roman" panose="02020603050405020304" pitchFamily="18" charset="0"/>
              </a:rPr>
              <a:t>0.003108496223525 / </a:t>
            </a:r>
            <a:r>
              <a:rPr lang="en-US" sz="1800" dirty="0"/>
              <a:t>π * (0.272584671033489)</a:t>
            </a:r>
            <a:r>
              <a:rPr lang="en-US" sz="1800" baseline="30000" dirty="0"/>
              <a:t>2  </a:t>
            </a:r>
            <a:r>
              <a:rPr lang="en-US" sz="1800" dirty="0"/>
              <a:t>=</a:t>
            </a:r>
            <a:r>
              <a:rPr lang="en-US" sz="1800" baseline="30000" dirty="0"/>
              <a:t>       </a:t>
            </a:r>
            <a:r>
              <a:rPr lang="en-US" sz="1800" dirty="0"/>
              <a:t>0.013316730559554     my calculation</a:t>
            </a:r>
          </a:p>
          <a:p>
            <a:endParaRPr lang="en-US" sz="1800" dirty="0">
              <a:highlight>
                <a:srgbClr val="FFFF00"/>
              </a:highligh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highlight>
                <a:srgbClr val="FFFF00"/>
              </a:highligh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FAD4E5E-1E3A-A38E-FAED-F76DE218EEB6}"/>
              </a:ext>
            </a:extLst>
          </p:cNvPr>
          <p:cNvSpPr txBox="1"/>
          <p:nvPr/>
        </p:nvSpPr>
        <p:spPr>
          <a:xfrm>
            <a:off x="376767" y="6298961"/>
            <a:ext cx="11258247" cy="369332"/>
          </a:xfrm>
          <a:prstGeom prst="rect">
            <a:avLst/>
          </a:prstGeom>
          <a:noFill/>
        </p:spPr>
        <p:txBody>
          <a:bodyPr wrap="square">
            <a:spAutoFit/>
          </a:bodyPr>
          <a:lstStyle/>
          <a:p>
            <a:r>
              <a:rPr lang="en-US" dirty="0"/>
              <a:t>[1] C. F. </a:t>
            </a:r>
            <a:r>
              <a:rPr lang="en-US" dirty="0" err="1"/>
              <a:t>Bohren</a:t>
            </a:r>
            <a:r>
              <a:rPr lang="en-US" dirty="0"/>
              <a:t> and D. R. Huffman, Absorption and scattering of light by small particles (Wiley </a:t>
            </a:r>
            <a:r>
              <a:rPr lang="en-US" dirty="0" err="1"/>
              <a:t>Interscience</a:t>
            </a:r>
            <a:r>
              <a:rPr lang="en-US" dirty="0"/>
              <a:t>, 1983). </a:t>
            </a:r>
          </a:p>
        </p:txBody>
      </p:sp>
    </p:spTree>
    <p:extLst>
      <p:ext uri="{BB962C8B-B14F-4D97-AF65-F5344CB8AC3E}">
        <p14:creationId xmlns:p14="http://schemas.microsoft.com/office/powerpoint/2010/main" val="3594042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CAC2-1237-4973-AC66-A476368DC65C}"/>
              </a:ext>
            </a:extLst>
          </p:cNvPr>
          <p:cNvSpPr>
            <a:spLocks noGrp="1"/>
          </p:cNvSpPr>
          <p:nvPr>
            <p:ph type="title"/>
          </p:nvPr>
        </p:nvSpPr>
        <p:spPr>
          <a:xfrm>
            <a:off x="568171" y="18256"/>
            <a:ext cx="10785629" cy="962728"/>
          </a:xfrm>
        </p:spPr>
        <p:txBody>
          <a:bodyPr/>
          <a:lstStyle/>
          <a:p>
            <a:r>
              <a:rPr lang="en-US" sz="2800" b="1" dirty="0">
                <a:solidFill>
                  <a:schemeClr val="accent1"/>
                </a:solidFill>
                <a:effectLst>
                  <a:outerShdw blurRad="50800" dist="38100" dir="2700000" algn="tl" rotWithShape="0">
                    <a:srgbClr val="5B9BD5">
                      <a:alpha val="40000"/>
                    </a:srgbClr>
                  </a:outerShdw>
                </a:effectLst>
              </a:rPr>
              <a:t>Mie scattering for Ag NP of a = 272.58467103348891669 nm, by for 200 - 1000 nm wavelength of incident light</a:t>
            </a:r>
            <a:endParaRPr lang="en-US" dirty="0">
              <a:solidFill>
                <a:schemeClr val="accent1"/>
              </a:solidFill>
            </a:endParaRPr>
          </a:p>
        </p:txBody>
      </p:sp>
      <p:sp>
        <p:nvSpPr>
          <p:cNvPr id="3" name="Content Placeholder 2">
            <a:extLst>
              <a:ext uri="{FF2B5EF4-FFF2-40B4-BE49-F238E27FC236}">
                <a16:creationId xmlns:a16="http://schemas.microsoft.com/office/drawing/2014/main" id="{C2D7FC38-4F70-4DB9-9706-601218441CC1}"/>
              </a:ext>
            </a:extLst>
          </p:cNvPr>
          <p:cNvSpPr>
            <a:spLocks noGrp="1"/>
          </p:cNvSpPr>
          <p:nvPr>
            <p:ph idx="1"/>
          </p:nvPr>
        </p:nvSpPr>
        <p:spPr>
          <a:xfrm>
            <a:off x="244136" y="1140781"/>
            <a:ext cx="2676617" cy="5036182"/>
          </a:xfrm>
        </p:spPr>
        <p:txBody>
          <a:bodyPr>
            <a:normAutofit/>
          </a:bodyPr>
          <a:lstStyle/>
          <a:p>
            <a:r>
              <a:rPr lang="en-US" sz="2400" dirty="0"/>
              <a:t>Optical index of Ag = (0.135 + 3.99i), assume constant for whole range of spectrum. </a:t>
            </a:r>
          </a:p>
          <a:p>
            <a:r>
              <a:rPr lang="en-US" sz="2400" dirty="0"/>
              <a:t>And refractive index of surrounding medium =1.</a:t>
            </a:r>
          </a:p>
          <a:p>
            <a:r>
              <a:rPr lang="en-US" sz="2400" dirty="0"/>
              <a:t>Perpendicular incident light.</a:t>
            </a:r>
          </a:p>
          <a:p>
            <a:endParaRPr lang="en-US" dirty="0"/>
          </a:p>
          <a:p>
            <a:endParaRPr lang="en-US" dirty="0"/>
          </a:p>
        </p:txBody>
      </p:sp>
      <p:pic>
        <p:nvPicPr>
          <p:cNvPr id="5" name="Picture 4">
            <a:extLst>
              <a:ext uri="{FF2B5EF4-FFF2-40B4-BE49-F238E27FC236}">
                <a16:creationId xmlns:a16="http://schemas.microsoft.com/office/drawing/2014/main" id="{F4DB1EEC-41B9-42C4-B636-9A3AF093EAE6}"/>
              </a:ext>
            </a:extLst>
          </p:cNvPr>
          <p:cNvPicPr>
            <a:picLocks noChangeAspect="1"/>
          </p:cNvPicPr>
          <p:nvPr/>
        </p:nvPicPr>
        <p:blipFill>
          <a:blip r:embed="rId2"/>
          <a:stretch>
            <a:fillRect/>
          </a:stretch>
        </p:blipFill>
        <p:spPr>
          <a:xfrm>
            <a:off x="3000983" y="1089498"/>
            <a:ext cx="8527915" cy="5389123"/>
          </a:xfrm>
          <a:prstGeom prst="rect">
            <a:avLst/>
          </a:prstGeom>
        </p:spPr>
      </p:pic>
    </p:spTree>
    <p:extLst>
      <p:ext uri="{BB962C8B-B14F-4D97-AF65-F5344CB8AC3E}">
        <p14:creationId xmlns:p14="http://schemas.microsoft.com/office/powerpoint/2010/main" val="37641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97A2-6CFE-472C-AEC3-0FA11F19E6DC}"/>
              </a:ext>
            </a:extLst>
          </p:cNvPr>
          <p:cNvSpPr>
            <a:spLocks noGrp="1"/>
          </p:cNvSpPr>
          <p:nvPr>
            <p:ph type="title"/>
          </p:nvPr>
        </p:nvSpPr>
        <p:spPr>
          <a:xfrm>
            <a:off x="611819" y="85478"/>
            <a:ext cx="10515600" cy="1175151"/>
          </a:xfrm>
        </p:spPr>
        <p:txBody>
          <a:bodyPr/>
          <a:lstStyle/>
          <a:p>
            <a:r>
              <a:rPr lang="en-US" sz="2800" b="1" dirty="0">
                <a:solidFill>
                  <a:schemeClr val="accent1"/>
                </a:solidFill>
                <a:effectLst>
                  <a:outerShdw blurRad="50800" dist="38100" dir="2700000" algn="tl" rotWithShape="0">
                    <a:srgbClr val="5B9BD5">
                      <a:alpha val="40000"/>
                    </a:srgbClr>
                  </a:outerShdw>
                </a:effectLst>
              </a:rPr>
              <a:t>Mie scattering for Ag NP of a = 5 nm, by for 200 - 1000 nm wavelength of incident light</a:t>
            </a:r>
            <a:endParaRPr lang="en-US" dirty="0">
              <a:solidFill>
                <a:schemeClr val="accent1"/>
              </a:solidFill>
            </a:endParaRPr>
          </a:p>
        </p:txBody>
      </p:sp>
      <p:sp>
        <p:nvSpPr>
          <p:cNvPr id="3" name="Content Placeholder 2">
            <a:extLst>
              <a:ext uri="{FF2B5EF4-FFF2-40B4-BE49-F238E27FC236}">
                <a16:creationId xmlns:a16="http://schemas.microsoft.com/office/drawing/2014/main" id="{D0591748-4F54-43B4-8C7C-2A67D0BD6E88}"/>
              </a:ext>
            </a:extLst>
          </p:cNvPr>
          <p:cNvSpPr>
            <a:spLocks noGrp="1"/>
          </p:cNvSpPr>
          <p:nvPr>
            <p:ph idx="1"/>
          </p:nvPr>
        </p:nvSpPr>
        <p:spPr>
          <a:xfrm>
            <a:off x="194569" y="1479395"/>
            <a:ext cx="2379955" cy="4695023"/>
          </a:xfrm>
        </p:spPr>
        <p:txBody>
          <a:bodyPr>
            <a:normAutofit lnSpcReduction="10000"/>
          </a:bodyPr>
          <a:lstStyle/>
          <a:p>
            <a:r>
              <a:rPr lang="en-US" sz="2600" dirty="0"/>
              <a:t>Optical index of Ag = (0.135 + 3.99i), assume constant for whole range of spectrum. </a:t>
            </a:r>
          </a:p>
          <a:p>
            <a:r>
              <a:rPr lang="en-US" sz="2600" dirty="0"/>
              <a:t>And refractive index of surrounding medium =1.</a:t>
            </a:r>
          </a:p>
          <a:p>
            <a:r>
              <a:rPr lang="en-US" sz="2600" dirty="0"/>
              <a:t>Perpendicular incident light.</a:t>
            </a:r>
          </a:p>
          <a:p>
            <a:endParaRPr lang="en-US" dirty="0"/>
          </a:p>
        </p:txBody>
      </p:sp>
      <p:pic>
        <p:nvPicPr>
          <p:cNvPr id="5" name="Picture 4">
            <a:extLst>
              <a:ext uri="{FF2B5EF4-FFF2-40B4-BE49-F238E27FC236}">
                <a16:creationId xmlns:a16="http://schemas.microsoft.com/office/drawing/2014/main" id="{00B7C7AF-E636-46F3-8C4F-8D4C14F226C7}"/>
              </a:ext>
            </a:extLst>
          </p:cNvPr>
          <p:cNvPicPr>
            <a:picLocks noChangeAspect="1"/>
          </p:cNvPicPr>
          <p:nvPr/>
        </p:nvPicPr>
        <p:blipFill>
          <a:blip r:embed="rId2"/>
          <a:stretch>
            <a:fillRect/>
          </a:stretch>
        </p:blipFill>
        <p:spPr>
          <a:xfrm>
            <a:off x="2923769" y="1004835"/>
            <a:ext cx="8812511" cy="5617907"/>
          </a:xfrm>
          <a:prstGeom prst="rect">
            <a:avLst/>
          </a:prstGeom>
        </p:spPr>
      </p:pic>
    </p:spTree>
    <p:extLst>
      <p:ext uri="{BB962C8B-B14F-4D97-AF65-F5344CB8AC3E}">
        <p14:creationId xmlns:p14="http://schemas.microsoft.com/office/powerpoint/2010/main" val="270173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C40D-2218-4F05-8AF7-6DE8951BD7C4}"/>
              </a:ext>
            </a:extLst>
          </p:cNvPr>
          <p:cNvSpPr>
            <a:spLocks noGrp="1"/>
          </p:cNvSpPr>
          <p:nvPr>
            <p:ph type="title"/>
          </p:nvPr>
        </p:nvSpPr>
        <p:spPr>
          <a:xfrm>
            <a:off x="200967" y="221064"/>
            <a:ext cx="11152833" cy="473912"/>
          </a:xfrm>
        </p:spPr>
        <p:txBody>
          <a:bodyPr>
            <a:normAutofit fontScale="90000"/>
          </a:bodyPr>
          <a:lstStyle/>
          <a:p>
            <a:r>
              <a:rPr lang="en-US" sz="2800" b="1" dirty="0">
                <a:solidFill>
                  <a:srgbClr val="4472C4"/>
                </a:solidFill>
                <a:effectLst>
                  <a:outerShdw blurRad="38100" dist="38100" dir="2700000" algn="tl">
                    <a:srgbClr val="000000">
                      <a:alpha val="43137"/>
                    </a:srgbClr>
                  </a:outerShdw>
                </a:effectLst>
              </a:rPr>
              <a:t>Mie scattering for Ag NP of a = 5 nm, by for 200 - 1000 nm wavelength of incident light for variable optical index</a:t>
            </a:r>
            <a:endParaRPr lang="en-US" dirty="0"/>
          </a:p>
        </p:txBody>
      </p:sp>
      <p:sp>
        <p:nvSpPr>
          <p:cNvPr id="5" name="Rectangle 4">
            <a:extLst>
              <a:ext uri="{FF2B5EF4-FFF2-40B4-BE49-F238E27FC236}">
                <a16:creationId xmlns:a16="http://schemas.microsoft.com/office/drawing/2014/main" id="{831AEE23-516E-4C1C-935F-5A8E6F9DD64B}"/>
              </a:ext>
            </a:extLst>
          </p:cNvPr>
          <p:cNvSpPr/>
          <p:nvPr/>
        </p:nvSpPr>
        <p:spPr>
          <a:xfrm>
            <a:off x="102710" y="803884"/>
            <a:ext cx="3207250" cy="341632"/>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dirty="0">
                <a:solidFill>
                  <a:prstClr val="black"/>
                </a:solidFill>
              </a:rPr>
              <a:t>Optical index m = m(</a:t>
            </a:r>
            <a:r>
              <a:rPr lang="el-GR" dirty="0">
                <a:solidFill>
                  <a:prstClr val="black"/>
                </a:solidFill>
              </a:rPr>
              <a:t>λ</a:t>
            </a:r>
            <a:r>
              <a:rPr lang="en-US" dirty="0">
                <a:solidFill>
                  <a:prstClr val="black"/>
                </a:solidFill>
              </a:rPr>
              <a:t>)</a:t>
            </a:r>
          </a:p>
        </p:txBody>
      </p:sp>
      <p:pic>
        <p:nvPicPr>
          <p:cNvPr id="3" name="Picture 2">
            <a:extLst>
              <a:ext uri="{FF2B5EF4-FFF2-40B4-BE49-F238E27FC236}">
                <a16:creationId xmlns:a16="http://schemas.microsoft.com/office/drawing/2014/main" id="{1D466E34-6D4D-4FA6-8308-94742451903F}"/>
              </a:ext>
            </a:extLst>
          </p:cNvPr>
          <p:cNvPicPr>
            <a:picLocks noChangeAspect="1"/>
          </p:cNvPicPr>
          <p:nvPr/>
        </p:nvPicPr>
        <p:blipFill>
          <a:blip r:embed="rId2"/>
          <a:stretch>
            <a:fillRect/>
          </a:stretch>
        </p:blipFill>
        <p:spPr>
          <a:xfrm>
            <a:off x="3964742" y="694976"/>
            <a:ext cx="8074925" cy="5710373"/>
          </a:xfrm>
          <a:prstGeom prst="rect">
            <a:avLst/>
          </a:prstGeom>
        </p:spPr>
      </p:pic>
      <p:sp>
        <p:nvSpPr>
          <p:cNvPr id="6" name="Content Placeholder 5">
            <a:extLst>
              <a:ext uri="{FF2B5EF4-FFF2-40B4-BE49-F238E27FC236}">
                <a16:creationId xmlns:a16="http://schemas.microsoft.com/office/drawing/2014/main" id="{9892D4A8-99E2-4FAE-95D4-4F1995E9CAB9}"/>
              </a:ext>
            </a:extLst>
          </p:cNvPr>
          <p:cNvSpPr>
            <a:spLocks noGrp="1"/>
          </p:cNvSpPr>
          <p:nvPr>
            <p:ph idx="1"/>
          </p:nvPr>
        </p:nvSpPr>
        <p:spPr>
          <a:xfrm>
            <a:off x="253877" y="5777103"/>
            <a:ext cx="3710865" cy="911240"/>
          </a:xfrm>
        </p:spPr>
        <p:txBody>
          <a:bodyPr/>
          <a:lstStyle/>
          <a:p>
            <a:pPr lvl="0"/>
            <a:r>
              <a:rPr lang="en-US" sz="1400" dirty="0">
                <a:solidFill>
                  <a:schemeClr val="accent5"/>
                </a:solidFill>
              </a:rPr>
              <a:t>Optical index reference:  </a:t>
            </a:r>
            <a:r>
              <a:rPr lang="en-US" sz="1400" dirty="0">
                <a:solidFill>
                  <a:prstClr val="black"/>
                </a:solidFill>
              </a:rPr>
              <a:t>S. Babar, J. H. Weaver; Optical constants of Cu, Ag, and Au revisited; APPLIED OPTICS, Vol. 54, No. 3, </a:t>
            </a:r>
            <a:r>
              <a:rPr lang="pl-PL" sz="1400" dirty="0">
                <a:solidFill>
                  <a:prstClr val="black"/>
                </a:solidFill>
              </a:rPr>
              <a:t>http://dx.doi.org/10.1364/AO.54.000477</a:t>
            </a:r>
            <a:endParaRPr lang="en-US" sz="1400" dirty="0">
              <a:solidFill>
                <a:prstClr val="black"/>
              </a:solidFill>
            </a:endParaRPr>
          </a:p>
          <a:p>
            <a:pPr marL="0" indent="0">
              <a:buNone/>
            </a:pPr>
            <a:endParaRPr lang="en-US" dirty="0"/>
          </a:p>
        </p:txBody>
      </p:sp>
      <p:pic>
        <p:nvPicPr>
          <p:cNvPr id="4" name="Picture 3">
            <a:extLst>
              <a:ext uri="{FF2B5EF4-FFF2-40B4-BE49-F238E27FC236}">
                <a16:creationId xmlns:a16="http://schemas.microsoft.com/office/drawing/2014/main" id="{4E339E7E-F988-4EDF-8754-7087E0CCE1D5}"/>
              </a:ext>
            </a:extLst>
          </p:cNvPr>
          <p:cNvPicPr>
            <a:picLocks noChangeAspect="1"/>
          </p:cNvPicPr>
          <p:nvPr/>
        </p:nvPicPr>
        <p:blipFill>
          <a:blip r:embed="rId3"/>
          <a:stretch>
            <a:fillRect/>
          </a:stretch>
        </p:blipFill>
        <p:spPr>
          <a:xfrm>
            <a:off x="32822" y="1254424"/>
            <a:ext cx="3847400" cy="2062274"/>
          </a:xfrm>
          <a:prstGeom prst="rect">
            <a:avLst/>
          </a:prstGeom>
        </p:spPr>
      </p:pic>
      <p:pic>
        <p:nvPicPr>
          <p:cNvPr id="7" name="Picture 6">
            <a:extLst>
              <a:ext uri="{FF2B5EF4-FFF2-40B4-BE49-F238E27FC236}">
                <a16:creationId xmlns:a16="http://schemas.microsoft.com/office/drawing/2014/main" id="{9AC51C07-C2E9-4693-A23C-21F740A4D3BD}"/>
              </a:ext>
            </a:extLst>
          </p:cNvPr>
          <p:cNvPicPr>
            <a:picLocks noChangeAspect="1"/>
          </p:cNvPicPr>
          <p:nvPr/>
        </p:nvPicPr>
        <p:blipFill>
          <a:blip r:embed="rId4"/>
          <a:stretch>
            <a:fillRect/>
          </a:stretch>
        </p:blipFill>
        <p:spPr>
          <a:xfrm>
            <a:off x="152333" y="3425607"/>
            <a:ext cx="3416690" cy="2287891"/>
          </a:xfrm>
          <a:prstGeom prst="rect">
            <a:avLst/>
          </a:prstGeom>
        </p:spPr>
      </p:pic>
    </p:spTree>
    <p:extLst>
      <p:ext uri="{BB962C8B-B14F-4D97-AF65-F5344CB8AC3E}">
        <p14:creationId xmlns:p14="http://schemas.microsoft.com/office/powerpoint/2010/main" val="380254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480C-CCC8-49DC-B234-C0100857A9D9}"/>
              </a:ext>
            </a:extLst>
          </p:cNvPr>
          <p:cNvSpPr>
            <a:spLocks noGrp="1"/>
          </p:cNvSpPr>
          <p:nvPr>
            <p:ph type="title"/>
          </p:nvPr>
        </p:nvSpPr>
        <p:spPr>
          <a:xfrm>
            <a:off x="146482" y="205328"/>
            <a:ext cx="11594236" cy="424987"/>
          </a:xfrm>
        </p:spPr>
        <p:txBody>
          <a:bodyPr>
            <a:normAutofit fontScale="90000"/>
          </a:bodyPr>
          <a:lstStyle/>
          <a:p>
            <a:r>
              <a:rPr lang="en-US" sz="2800" b="1" dirty="0">
                <a:solidFill>
                  <a:srgbClr val="4472C4"/>
                </a:solidFill>
                <a:effectLst>
                  <a:outerShdw blurRad="38100" dist="38100" dir="2700000" algn="tl">
                    <a:srgbClr val="000000">
                      <a:alpha val="43137"/>
                    </a:srgbClr>
                  </a:outerShdw>
                </a:effectLst>
              </a:rPr>
              <a:t>Mie scattering for Ag NP of a = 5 nm, by for 200 - 1000 nm wavelength of incident light for variable optical index</a:t>
            </a:r>
            <a:endParaRPr lang="en-US" dirty="0"/>
          </a:p>
        </p:txBody>
      </p:sp>
      <p:sp>
        <p:nvSpPr>
          <p:cNvPr id="3" name="Content Placeholder 2">
            <a:extLst>
              <a:ext uri="{FF2B5EF4-FFF2-40B4-BE49-F238E27FC236}">
                <a16:creationId xmlns:a16="http://schemas.microsoft.com/office/drawing/2014/main" id="{A2A6B4F8-DA08-41AF-9768-D3F40C4187A3}"/>
              </a:ext>
            </a:extLst>
          </p:cNvPr>
          <p:cNvSpPr>
            <a:spLocks noGrp="1"/>
          </p:cNvSpPr>
          <p:nvPr>
            <p:ph idx="1"/>
          </p:nvPr>
        </p:nvSpPr>
        <p:spPr>
          <a:xfrm>
            <a:off x="153140" y="1677117"/>
            <a:ext cx="3013969" cy="3662039"/>
          </a:xfrm>
        </p:spPr>
        <p:txBody>
          <a:bodyPr>
            <a:normAutofit/>
          </a:bodyPr>
          <a:lstStyle/>
          <a:p>
            <a:pPr marL="0" indent="0">
              <a:buNone/>
            </a:pPr>
            <a:r>
              <a:rPr lang="en-US" sz="2000" dirty="0">
                <a:solidFill>
                  <a:srgbClr val="5B9BD5"/>
                </a:solidFill>
              </a:rPr>
              <a:t>Optical index reference: </a:t>
            </a:r>
            <a:r>
              <a:rPr lang="en-US" sz="2000" dirty="0"/>
              <a:t>Winsemius, P. et al (1976) "Temperature dependence of the optical properties of Au, Ag and Cu" J. Phys. F: Met. Phys. 6 1583</a:t>
            </a:r>
            <a:r>
              <a:rPr lang="en-US" sz="2000" dirty="0">
                <a:hlinkClick r:id="rId2" tooltip="P. Winsemius, F. F. van Kampen, H. P. Lengkeek, and C. G. van Went, J. Phys. F 6, 1583 (1976)"/>
              </a:rPr>
              <a:t> doi: 10.1088/0305-4608/6/8/017</a:t>
            </a:r>
            <a:endParaRPr lang="en-US" sz="2000" dirty="0"/>
          </a:p>
        </p:txBody>
      </p:sp>
      <p:pic>
        <p:nvPicPr>
          <p:cNvPr id="5" name="Picture 4">
            <a:extLst>
              <a:ext uri="{FF2B5EF4-FFF2-40B4-BE49-F238E27FC236}">
                <a16:creationId xmlns:a16="http://schemas.microsoft.com/office/drawing/2014/main" id="{7663D3E5-D5C0-45EC-939F-3F908C4015E6}"/>
              </a:ext>
            </a:extLst>
          </p:cNvPr>
          <p:cNvPicPr>
            <a:picLocks noChangeAspect="1"/>
          </p:cNvPicPr>
          <p:nvPr/>
        </p:nvPicPr>
        <p:blipFill>
          <a:blip r:embed="rId3"/>
          <a:stretch>
            <a:fillRect/>
          </a:stretch>
        </p:blipFill>
        <p:spPr>
          <a:xfrm>
            <a:off x="3167109" y="738553"/>
            <a:ext cx="8839506" cy="5647174"/>
          </a:xfrm>
          <a:prstGeom prst="rect">
            <a:avLst/>
          </a:prstGeom>
        </p:spPr>
      </p:pic>
      <p:sp>
        <p:nvSpPr>
          <p:cNvPr id="6" name="Rectangle 5">
            <a:extLst>
              <a:ext uri="{FF2B5EF4-FFF2-40B4-BE49-F238E27FC236}">
                <a16:creationId xmlns:a16="http://schemas.microsoft.com/office/drawing/2014/main" id="{F7B5F3B7-0104-4FB4-BBDE-34BB27F69D2B}"/>
              </a:ext>
            </a:extLst>
          </p:cNvPr>
          <p:cNvSpPr/>
          <p:nvPr/>
        </p:nvSpPr>
        <p:spPr>
          <a:xfrm>
            <a:off x="-49616" y="885802"/>
            <a:ext cx="3223383" cy="424732"/>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US" sz="2400" dirty="0">
                <a:solidFill>
                  <a:prstClr val="black"/>
                </a:solidFill>
              </a:rPr>
              <a:t>Optical index m = m(</a:t>
            </a:r>
            <a:r>
              <a:rPr lang="el-GR" sz="2400" dirty="0">
                <a:solidFill>
                  <a:prstClr val="black"/>
                </a:solidFill>
              </a:rPr>
              <a:t>λ</a:t>
            </a:r>
            <a:r>
              <a:rPr lang="en-US" sz="2400" dirty="0">
                <a:solidFill>
                  <a:prstClr val="black"/>
                </a:solidFill>
              </a:rPr>
              <a:t>)</a:t>
            </a:r>
          </a:p>
        </p:txBody>
      </p:sp>
    </p:spTree>
    <p:extLst>
      <p:ext uri="{BB962C8B-B14F-4D97-AF65-F5344CB8AC3E}">
        <p14:creationId xmlns:p14="http://schemas.microsoft.com/office/powerpoint/2010/main" val="70958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17D-AC6F-4D82-8706-6A6A6839C5D3}"/>
              </a:ext>
            </a:extLst>
          </p:cNvPr>
          <p:cNvSpPr>
            <a:spLocks noGrp="1"/>
          </p:cNvSpPr>
          <p:nvPr>
            <p:ph type="title"/>
          </p:nvPr>
        </p:nvSpPr>
        <p:spPr>
          <a:xfrm>
            <a:off x="225641" y="226509"/>
            <a:ext cx="11966360" cy="424732"/>
          </a:xfrm>
        </p:spPr>
        <p:txBody>
          <a:bodyPr>
            <a:normAutofit fontScale="90000"/>
          </a:bodyPr>
          <a:lstStyle/>
          <a:p>
            <a:r>
              <a:rPr lang="en-US" sz="2500" b="1" dirty="0">
                <a:solidFill>
                  <a:srgbClr val="4472C4"/>
                </a:solidFill>
                <a:effectLst>
                  <a:outerShdw blurRad="38100" dist="38100" dir="2700000" algn="tl">
                    <a:srgbClr val="000000">
                      <a:alpha val="43137"/>
                    </a:srgbClr>
                  </a:outerShdw>
                </a:effectLst>
              </a:rPr>
              <a:t>Mie scattering for Ag NP of 5 nm radius inside SiO2 matrix, by for 200 - 1000 nm wavelength of incident light for variable optical index</a:t>
            </a:r>
            <a:endParaRPr lang="en-US" dirty="0"/>
          </a:p>
        </p:txBody>
      </p:sp>
      <p:sp>
        <p:nvSpPr>
          <p:cNvPr id="3" name="Content Placeholder 2">
            <a:extLst>
              <a:ext uri="{FF2B5EF4-FFF2-40B4-BE49-F238E27FC236}">
                <a16:creationId xmlns:a16="http://schemas.microsoft.com/office/drawing/2014/main" id="{EE3D5930-8A2A-47CA-B503-DBD81BD6DEDF}"/>
              </a:ext>
            </a:extLst>
          </p:cNvPr>
          <p:cNvSpPr>
            <a:spLocks noGrp="1"/>
          </p:cNvSpPr>
          <p:nvPr>
            <p:ph idx="1"/>
          </p:nvPr>
        </p:nvSpPr>
        <p:spPr>
          <a:xfrm>
            <a:off x="197699" y="5402809"/>
            <a:ext cx="3167503" cy="1546942"/>
          </a:xfrm>
        </p:spPr>
        <p:txBody>
          <a:bodyPr>
            <a:normAutofit/>
          </a:bodyPr>
          <a:lstStyle/>
          <a:p>
            <a:pPr lvl="0"/>
            <a:r>
              <a:rPr lang="en-US" sz="1100" dirty="0">
                <a:solidFill>
                  <a:srgbClr val="5B9BD5"/>
                </a:solidFill>
              </a:rPr>
              <a:t>Optical index reference:  </a:t>
            </a:r>
            <a:r>
              <a:rPr lang="en-US" sz="1100" dirty="0">
                <a:solidFill>
                  <a:prstClr val="black"/>
                </a:solidFill>
              </a:rPr>
              <a:t>S. Babar, J. H. Weaver; Optical constants of Cu, Ag, and Au revisited; APPLIED OPTICS, Vol. 54, No. 3, </a:t>
            </a:r>
            <a:r>
              <a:rPr lang="pl-PL" sz="1100" dirty="0">
                <a:solidFill>
                  <a:prstClr val="black"/>
                </a:solidFill>
              </a:rPr>
              <a:t>http://dx.doi.org/10.1364/AO.54.000477</a:t>
            </a:r>
            <a:r>
              <a:rPr lang="en-US" sz="1100" dirty="0">
                <a:solidFill>
                  <a:prstClr val="black"/>
                </a:solidFill>
              </a:rPr>
              <a:t>.</a:t>
            </a:r>
            <a:endParaRPr lang="en-US" sz="1100" dirty="0">
              <a:solidFill>
                <a:srgbClr val="5B9BD5"/>
              </a:solidFill>
            </a:endParaRPr>
          </a:p>
          <a:p>
            <a:r>
              <a:rPr lang="en-US" sz="1100" dirty="0">
                <a:solidFill>
                  <a:srgbClr val="5B9BD5"/>
                </a:solidFill>
              </a:rPr>
              <a:t>Optical index reference for SiO2: </a:t>
            </a:r>
            <a:r>
              <a:rPr lang="en-US" sz="1100" dirty="0"/>
              <a:t>E. </a:t>
            </a:r>
            <a:r>
              <a:rPr lang="en-US" sz="1100" dirty="0" err="1"/>
              <a:t>Palik</a:t>
            </a:r>
            <a:r>
              <a:rPr lang="en-US" sz="1100" dirty="0"/>
              <a:t>, </a:t>
            </a:r>
            <a:r>
              <a:rPr lang="en-US" sz="1100" i="1" dirty="0"/>
              <a:t>Handbook of Optical Constants of Solids Vol I</a:t>
            </a:r>
            <a:r>
              <a:rPr lang="en-US" sz="1100" dirty="0"/>
              <a:t>, Academic Press, Orlando, pp. 759–0.</a:t>
            </a:r>
          </a:p>
        </p:txBody>
      </p:sp>
      <p:sp>
        <p:nvSpPr>
          <p:cNvPr id="4" name="Rectangle 3">
            <a:extLst>
              <a:ext uri="{FF2B5EF4-FFF2-40B4-BE49-F238E27FC236}">
                <a16:creationId xmlns:a16="http://schemas.microsoft.com/office/drawing/2014/main" id="{7A46FD66-FF77-4F10-9E96-35D6BD97B1C7}"/>
              </a:ext>
            </a:extLst>
          </p:cNvPr>
          <p:cNvSpPr/>
          <p:nvPr/>
        </p:nvSpPr>
        <p:spPr>
          <a:xfrm>
            <a:off x="169760" y="1050483"/>
            <a:ext cx="3223383" cy="424732"/>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US" sz="2400" dirty="0">
                <a:solidFill>
                  <a:prstClr val="black"/>
                </a:solidFill>
              </a:rPr>
              <a:t>Optical index m = m(</a:t>
            </a:r>
            <a:r>
              <a:rPr lang="el-GR" sz="2400" dirty="0">
                <a:solidFill>
                  <a:prstClr val="black"/>
                </a:solidFill>
              </a:rPr>
              <a:t>λ</a:t>
            </a:r>
            <a:r>
              <a:rPr lang="en-US" sz="2400" dirty="0">
                <a:solidFill>
                  <a:prstClr val="black"/>
                </a:solidFill>
              </a:rPr>
              <a:t>)</a:t>
            </a:r>
          </a:p>
        </p:txBody>
      </p:sp>
      <p:pic>
        <p:nvPicPr>
          <p:cNvPr id="6" name="Picture 5">
            <a:extLst>
              <a:ext uri="{FF2B5EF4-FFF2-40B4-BE49-F238E27FC236}">
                <a16:creationId xmlns:a16="http://schemas.microsoft.com/office/drawing/2014/main" id="{E34DBFE1-41D5-4290-A971-F701D420C1B5}"/>
              </a:ext>
            </a:extLst>
          </p:cNvPr>
          <p:cNvPicPr>
            <a:picLocks noChangeAspect="1"/>
          </p:cNvPicPr>
          <p:nvPr/>
        </p:nvPicPr>
        <p:blipFill>
          <a:blip r:embed="rId2"/>
          <a:stretch>
            <a:fillRect/>
          </a:stretch>
        </p:blipFill>
        <p:spPr>
          <a:xfrm>
            <a:off x="3647809" y="880191"/>
            <a:ext cx="8415071" cy="5385916"/>
          </a:xfrm>
          <a:prstGeom prst="rect">
            <a:avLst/>
          </a:prstGeom>
        </p:spPr>
      </p:pic>
      <p:pic>
        <p:nvPicPr>
          <p:cNvPr id="5" name="Picture 4">
            <a:extLst>
              <a:ext uri="{FF2B5EF4-FFF2-40B4-BE49-F238E27FC236}">
                <a16:creationId xmlns:a16="http://schemas.microsoft.com/office/drawing/2014/main" id="{7D555C6A-DE80-4378-BF8E-2320310D5312}"/>
              </a:ext>
            </a:extLst>
          </p:cNvPr>
          <p:cNvPicPr>
            <a:picLocks noChangeAspect="1"/>
          </p:cNvPicPr>
          <p:nvPr/>
        </p:nvPicPr>
        <p:blipFill>
          <a:blip r:embed="rId3"/>
          <a:stretch>
            <a:fillRect/>
          </a:stretch>
        </p:blipFill>
        <p:spPr>
          <a:xfrm>
            <a:off x="129120" y="1419246"/>
            <a:ext cx="3606638" cy="2009754"/>
          </a:xfrm>
          <a:prstGeom prst="rect">
            <a:avLst/>
          </a:prstGeom>
        </p:spPr>
      </p:pic>
      <p:pic>
        <p:nvPicPr>
          <p:cNvPr id="7" name="Picture 6">
            <a:extLst>
              <a:ext uri="{FF2B5EF4-FFF2-40B4-BE49-F238E27FC236}">
                <a16:creationId xmlns:a16="http://schemas.microsoft.com/office/drawing/2014/main" id="{26F8A1B6-E09E-463B-83B9-69A5CE716E30}"/>
              </a:ext>
            </a:extLst>
          </p:cNvPr>
          <p:cNvPicPr>
            <a:picLocks noChangeAspect="1"/>
          </p:cNvPicPr>
          <p:nvPr/>
        </p:nvPicPr>
        <p:blipFill>
          <a:blip r:embed="rId4"/>
          <a:stretch>
            <a:fillRect/>
          </a:stretch>
        </p:blipFill>
        <p:spPr>
          <a:xfrm>
            <a:off x="62914" y="3573149"/>
            <a:ext cx="3302288" cy="1850280"/>
          </a:xfrm>
          <a:prstGeom prst="rect">
            <a:avLst/>
          </a:prstGeom>
        </p:spPr>
      </p:pic>
    </p:spTree>
    <p:extLst>
      <p:ext uri="{BB962C8B-B14F-4D97-AF65-F5344CB8AC3E}">
        <p14:creationId xmlns:p14="http://schemas.microsoft.com/office/powerpoint/2010/main" val="282390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17D-AC6F-4D82-8706-6A6A6839C5D3}"/>
              </a:ext>
            </a:extLst>
          </p:cNvPr>
          <p:cNvSpPr>
            <a:spLocks noGrp="1"/>
          </p:cNvSpPr>
          <p:nvPr>
            <p:ph type="title"/>
          </p:nvPr>
        </p:nvSpPr>
        <p:spPr>
          <a:xfrm>
            <a:off x="225641" y="226509"/>
            <a:ext cx="11966360" cy="424732"/>
          </a:xfrm>
        </p:spPr>
        <p:txBody>
          <a:bodyPr>
            <a:normAutofit fontScale="90000"/>
          </a:bodyPr>
          <a:lstStyle/>
          <a:p>
            <a:r>
              <a:rPr lang="en-US" sz="2500" b="1" dirty="0">
                <a:solidFill>
                  <a:srgbClr val="4472C4"/>
                </a:solidFill>
                <a:effectLst>
                  <a:outerShdw blurRad="38100" dist="38100" dir="2700000" algn="tl">
                    <a:srgbClr val="000000">
                      <a:alpha val="43137"/>
                    </a:srgbClr>
                  </a:outerShdw>
                </a:effectLst>
              </a:rPr>
              <a:t>Mie scattering for Ag NP of 5 nm radius inside SiO2 matrix, by for 200 - 1000 nm wavelength of incident light for variable optical index</a:t>
            </a:r>
            <a:endParaRPr lang="en-US" dirty="0"/>
          </a:p>
        </p:txBody>
      </p:sp>
      <p:sp>
        <p:nvSpPr>
          <p:cNvPr id="3" name="Content Placeholder 2">
            <a:extLst>
              <a:ext uri="{FF2B5EF4-FFF2-40B4-BE49-F238E27FC236}">
                <a16:creationId xmlns:a16="http://schemas.microsoft.com/office/drawing/2014/main" id="{EE3D5930-8A2A-47CA-B503-DBD81BD6DEDF}"/>
              </a:ext>
            </a:extLst>
          </p:cNvPr>
          <p:cNvSpPr>
            <a:spLocks noGrp="1"/>
          </p:cNvSpPr>
          <p:nvPr>
            <p:ph idx="1"/>
          </p:nvPr>
        </p:nvSpPr>
        <p:spPr>
          <a:xfrm>
            <a:off x="45473" y="4582585"/>
            <a:ext cx="2857526" cy="1546942"/>
          </a:xfrm>
        </p:spPr>
        <p:txBody>
          <a:bodyPr>
            <a:normAutofit fontScale="92500"/>
          </a:bodyPr>
          <a:lstStyle/>
          <a:p>
            <a:pPr lvl="0"/>
            <a:r>
              <a:rPr lang="en-US" sz="1100" dirty="0">
                <a:solidFill>
                  <a:srgbClr val="5B9BD5"/>
                </a:solidFill>
              </a:rPr>
              <a:t>Optical index reference:  </a:t>
            </a:r>
            <a:r>
              <a:rPr lang="en-US" sz="1100" dirty="0">
                <a:solidFill>
                  <a:prstClr val="black"/>
                </a:solidFill>
              </a:rPr>
              <a:t>S. Babar, J. H. Weaver; Optical constants of Cu, Ag, and Au revisited; APPLIED OPTICS, Vol. 54, No. 3, </a:t>
            </a:r>
            <a:r>
              <a:rPr lang="pl-PL" sz="1100" dirty="0">
                <a:solidFill>
                  <a:prstClr val="black"/>
                </a:solidFill>
              </a:rPr>
              <a:t>http://dx.doi.org/10.1364/AO.54.000477</a:t>
            </a:r>
            <a:r>
              <a:rPr lang="en-US" sz="1100" dirty="0">
                <a:solidFill>
                  <a:prstClr val="black"/>
                </a:solidFill>
              </a:rPr>
              <a:t>.</a:t>
            </a:r>
          </a:p>
          <a:p>
            <a:endParaRPr lang="en-US" sz="1100" dirty="0">
              <a:solidFill>
                <a:srgbClr val="5B9BD5"/>
              </a:solidFill>
            </a:endParaRPr>
          </a:p>
          <a:p>
            <a:r>
              <a:rPr lang="en-US" sz="1100" dirty="0">
                <a:solidFill>
                  <a:srgbClr val="5B9BD5"/>
                </a:solidFill>
              </a:rPr>
              <a:t>Optical index reference for SiO2: </a:t>
            </a:r>
            <a:r>
              <a:rPr lang="en-US" sz="1100" dirty="0"/>
              <a:t>E. </a:t>
            </a:r>
            <a:r>
              <a:rPr lang="en-US" sz="1100" dirty="0" err="1"/>
              <a:t>Palik</a:t>
            </a:r>
            <a:r>
              <a:rPr lang="en-US" sz="1100" dirty="0"/>
              <a:t>, </a:t>
            </a:r>
            <a:r>
              <a:rPr lang="en-US" sz="1100" i="1" dirty="0"/>
              <a:t>Handbook of Optical Constants of Solids Vol I</a:t>
            </a:r>
            <a:r>
              <a:rPr lang="en-US" sz="1100" dirty="0"/>
              <a:t>, Academic Press, Orlando, pp. 759–0.</a:t>
            </a:r>
          </a:p>
        </p:txBody>
      </p:sp>
      <p:sp>
        <p:nvSpPr>
          <p:cNvPr id="4" name="Rectangle 3">
            <a:extLst>
              <a:ext uri="{FF2B5EF4-FFF2-40B4-BE49-F238E27FC236}">
                <a16:creationId xmlns:a16="http://schemas.microsoft.com/office/drawing/2014/main" id="{7A46FD66-FF77-4F10-9E96-35D6BD97B1C7}"/>
              </a:ext>
            </a:extLst>
          </p:cNvPr>
          <p:cNvSpPr/>
          <p:nvPr/>
        </p:nvSpPr>
        <p:spPr>
          <a:xfrm>
            <a:off x="45472" y="794114"/>
            <a:ext cx="2286908" cy="313932"/>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US" sz="1600" dirty="0">
                <a:solidFill>
                  <a:prstClr val="black"/>
                </a:solidFill>
              </a:rPr>
              <a:t>Optical index m = m(</a:t>
            </a:r>
            <a:r>
              <a:rPr lang="el-GR" sz="1600" dirty="0">
                <a:solidFill>
                  <a:prstClr val="black"/>
                </a:solidFill>
              </a:rPr>
              <a:t>λ</a:t>
            </a:r>
            <a:r>
              <a:rPr lang="en-US" sz="1600" dirty="0">
                <a:solidFill>
                  <a:prstClr val="black"/>
                </a:solidFill>
              </a:rPr>
              <a:t>)</a:t>
            </a:r>
          </a:p>
        </p:txBody>
      </p:sp>
      <p:pic>
        <p:nvPicPr>
          <p:cNvPr id="7" name="Picture 6">
            <a:extLst>
              <a:ext uri="{FF2B5EF4-FFF2-40B4-BE49-F238E27FC236}">
                <a16:creationId xmlns:a16="http://schemas.microsoft.com/office/drawing/2014/main" id="{CC678821-E2F9-450C-82BC-0A7EDD11EF8D}"/>
              </a:ext>
            </a:extLst>
          </p:cNvPr>
          <p:cNvPicPr>
            <a:picLocks noChangeAspect="1"/>
          </p:cNvPicPr>
          <p:nvPr/>
        </p:nvPicPr>
        <p:blipFill>
          <a:blip r:embed="rId2"/>
          <a:stretch>
            <a:fillRect/>
          </a:stretch>
        </p:blipFill>
        <p:spPr>
          <a:xfrm>
            <a:off x="2728914" y="468508"/>
            <a:ext cx="9203579" cy="6040749"/>
          </a:xfrm>
          <a:prstGeom prst="rect">
            <a:avLst/>
          </a:prstGeom>
        </p:spPr>
      </p:pic>
    </p:spTree>
    <p:extLst>
      <p:ext uri="{BB962C8B-B14F-4D97-AF65-F5344CB8AC3E}">
        <p14:creationId xmlns:p14="http://schemas.microsoft.com/office/powerpoint/2010/main" val="147320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2EAB-874B-4D55-B189-EC169D9633E0}"/>
              </a:ext>
            </a:extLst>
          </p:cNvPr>
          <p:cNvSpPr>
            <a:spLocks noGrp="1"/>
          </p:cNvSpPr>
          <p:nvPr>
            <p:ph type="title"/>
          </p:nvPr>
        </p:nvSpPr>
        <p:spPr>
          <a:xfrm>
            <a:off x="390374" y="156088"/>
            <a:ext cx="11325814" cy="932294"/>
          </a:xfrm>
        </p:spPr>
        <p:txBody>
          <a:bodyPr anchor="t" anchorCtr="1">
            <a:normAutofit fontScale="90000"/>
          </a:bodyPr>
          <a:lstStyle/>
          <a:p>
            <a:r>
              <a:rPr lang="en-US" sz="3100" b="1" dirty="0">
                <a:solidFill>
                  <a:schemeClr val="accent1"/>
                </a:solidFill>
                <a:effectLst>
                  <a:outerShdw blurRad="50800" dist="38100" dir="2700000" algn="tl" rotWithShape="0">
                    <a:schemeClr val="accent5">
                      <a:alpha val="40000"/>
                    </a:schemeClr>
                  </a:outerShdw>
                </a:effectLst>
              </a:rPr>
              <a:t>Mie scattering for Water droplet of a = 272.58467103348891669 nm, by for 500 nm wavelength of incident light </a:t>
            </a:r>
            <a:br>
              <a:rPr lang="en-US" dirty="0">
                <a:effectLst>
                  <a:outerShdw blurRad="50800" dist="38100" dir="2700000" algn="tl" rotWithShape="0">
                    <a:schemeClr val="accent5">
                      <a:alpha val="40000"/>
                    </a:schemeClr>
                  </a:outerShdw>
                </a:effectLst>
              </a:rPr>
            </a:br>
            <a:endParaRPr lang="en-US" dirty="0">
              <a:effectLst>
                <a:outerShdw blurRad="50800" dist="38100" dir="2700000" algn="tl" rotWithShape="0">
                  <a:schemeClr val="accent5">
                    <a:alpha val="40000"/>
                  </a:schemeClr>
                </a:outerShdw>
              </a:effectLst>
            </a:endParaRPr>
          </a:p>
        </p:txBody>
      </p:sp>
      <p:sp>
        <p:nvSpPr>
          <p:cNvPr id="3" name="Content Placeholder 2">
            <a:extLst>
              <a:ext uri="{FF2B5EF4-FFF2-40B4-BE49-F238E27FC236}">
                <a16:creationId xmlns:a16="http://schemas.microsoft.com/office/drawing/2014/main" id="{5BC177BF-0148-4802-8B83-79599DA5B467}"/>
              </a:ext>
            </a:extLst>
          </p:cNvPr>
          <p:cNvSpPr>
            <a:spLocks noGrp="1"/>
          </p:cNvSpPr>
          <p:nvPr>
            <p:ph idx="1"/>
          </p:nvPr>
        </p:nvSpPr>
        <p:spPr>
          <a:xfrm>
            <a:off x="838200" y="1366576"/>
            <a:ext cx="10515600" cy="4810387"/>
          </a:xfrm>
        </p:spPr>
        <p:txBody>
          <a:bodyPr/>
          <a:lstStyle/>
          <a:p>
            <a:r>
              <a:rPr lang="en-US" dirty="0"/>
              <a:t>Optical index = (1.3660 + 0.005i)</a:t>
            </a:r>
          </a:p>
          <a:p>
            <a:r>
              <a:rPr lang="en-US" dirty="0"/>
              <a:t>Perpendicular incident light.</a:t>
            </a:r>
          </a:p>
          <a:p>
            <a:r>
              <a:rPr lang="el-GR" sz="3200" b="1" dirty="0"/>
              <a:t>σ</a:t>
            </a:r>
            <a:r>
              <a:rPr lang="en-US" sz="2000" b="1" baseline="-25000" dirty="0"/>
              <a:t>sca</a:t>
            </a:r>
            <a:r>
              <a:rPr lang="en-US" sz="2000" b="1" dirty="0"/>
              <a:t> = 0.517037734986008</a:t>
            </a:r>
          </a:p>
          <a:p>
            <a:r>
              <a:rPr lang="el-GR" sz="3200" b="1" dirty="0"/>
              <a:t>σ</a:t>
            </a:r>
            <a:r>
              <a:rPr lang="en-US" sz="2000" b="1" baseline="-25000" dirty="0"/>
              <a:t>ext</a:t>
            </a:r>
            <a:r>
              <a:rPr lang="en-US" sz="2000" b="1" dirty="0"/>
              <a:t> = 0.532188351120884</a:t>
            </a:r>
          </a:p>
          <a:p>
            <a:r>
              <a:rPr lang="el-GR" sz="3200" b="1" dirty="0"/>
              <a:t>σ</a:t>
            </a:r>
            <a:r>
              <a:rPr lang="en-US" sz="2000" b="1" baseline="-25000" dirty="0"/>
              <a:t>abs</a:t>
            </a:r>
            <a:r>
              <a:rPr lang="en-US" sz="2000" b="1" dirty="0"/>
              <a:t> = 0.015150616134876</a:t>
            </a:r>
          </a:p>
          <a:p>
            <a:r>
              <a:rPr lang="el-GR" sz="3200" b="1" dirty="0"/>
              <a:t>σ</a:t>
            </a:r>
            <a:r>
              <a:rPr lang="en-US" sz="2000" b="1" baseline="-25000" dirty="0"/>
              <a:t>back</a:t>
            </a:r>
            <a:r>
              <a:rPr lang="en-US" sz="2000" b="1" dirty="0"/>
              <a:t> = 0.015846921621502</a:t>
            </a:r>
          </a:p>
          <a:p>
            <a:endParaRPr lang="en-US" sz="2000" dirty="0">
              <a:effectLst>
                <a:outerShdw blurRad="50800" dist="50800" dir="5400000" algn="ctr" rotWithShape="0">
                  <a:schemeClr val="accent1">
                    <a:lumMod val="60000"/>
                    <a:lumOff val="40000"/>
                  </a:schemeClr>
                </a:outerShdw>
              </a:effectLst>
            </a:endParaRPr>
          </a:p>
          <a:p>
            <a:endParaRPr lang="en-US" sz="2000" dirty="0">
              <a:effectLst>
                <a:outerShdw blurRad="50800" dist="50800" dir="5400000" algn="ctr" rotWithShape="0">
                  <a:schemeClr val="accent1">
                    <a:lumMod val="60000"/>
                    <a:lumOff val="40000"/>
                  </a:schemeClr>
                </a:outerShdw>
              </a:effectLst>
            </a:endParaRPr>
          </a:p>
        </p:txBody>
      </p:sp>
      <p:graphicFrame>
        <p:nvGraphicFramePr>
          <p:cNvPr id="6" name="Table 5">
            <a:extLst>
              <a:ext uri="{FF2B5EF4-FFF2-40B4-BE49-F238E27FC236}">
                <a16:creationId xmlns:a16="http://schemas.microsoft.com/office/drawing/2014/main" id="{2AB9CD86-4257-44BA-BFA2-9E87245144A8}"/>
              </a:ext>
            </a:extLst>
          </p:cNvPr>
          <p:cNvGraphicFramePr>
            <a:graphicFrameLocks noGrp="1"/>
          </p:cNvGraphicFramePr>
          <p:nvPr>
            <p:extLst>
              <p:ext uri="{D42A27DB-BD31-4B8C-83A1-F6EECF244321}">
                <p14:modId xmlns:p14="http://schemas.microsoft.com/office/powerpoint/2010/main" val="547502278"/>
              </p:ext>
            </p:extLst>
          </p:nvPr>
        </p:nvGraphicFramePr>
        <p:xfrm>
          <a:off x="4491613" y="2421653"/>
          <a:ext cx="7491046" cy="4389120"/>
        </p:xfrm>
        <a:graphic>
          <a:graphicData uri="http://schemas.openxmlformats.org/drawingml/2006/table">
            <a:tbl>
              <a:tblPr firstRow="1" bandRow="1">
                <a:tableStyleId>{5C22544A-7EE6-4342-B048-85BDC9FD1C3A}</a:tableStyleId>
              </a:tblPr>
              <a:tblGrid>
                <a:gridCol w="3079820">
                  <a:extLst>
                    <a:ext uri="{9D8B030D-6E8A-4147-A177-3AD203B41FA5}">
                      <a16:colId xmlns:a16="http://schemas.microsoft.com/office/drawing/2014/main" val="2403273725"/>
                    </a:ext>
                  </a:extLst>
                </a:gridCol>
                <a:gridCol w="2466870">
                  <a:extLst>
                    <a:ext uri="{9D8B030D-6E8A-4147-A177-3AD203B41FA5}">
                      <a16:colId xmlns:a16="http://schemas.microsoft.com/office/drawing/2014/main" val="2207211873"/>
                    </a:ext>
                  </a:extLst>
                </a:gridCol>
                <a:gridCol w="1944356">
                  <a:extLst>
                    <a:ext uri="{9D8B030D-6E8A-4147-A177-3AD203B41FA5}">
                      <a16:colId xmlns:a16="http://schemas.microsoft.com/office/drawing/2014/main" val="3504937793"/>
                    </a:ext>
                  </a:extLst>
                </a:gridCol>
              </a:tblGrid>
              <a:tr h="35839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70191824"/>
                  </a:ext>
                </a:extLst>
              </a:tr>
              <a:tr h="358391">
                <a:tc>
                  <a:txBody>
                    <a:bodyPr/>
                    <a:lstStyle/>
                    <a:p>
                      <a:r>
                        <a:rPr lang="en-US" dirty="0"/>
                        <a:t>n                        a</a:t>
                      </a:r>
                      <a:r>
                        <a:rPr lang="en-US" baseline="-25000" dirty="0"/>
                        <a:t>n</a:t>
                      </a:r>
                      <a:endParaRPr lang="en-US" dirty="0"/>
                    </a:p>
                  </a:txBody>
                  <a:tcPr/>
                </a:tc>
                <a:tc>
                  <a:txBody>
                    <a:bodyPr/>
                    <a:lstStyle/>
                    <a:p>
                      <a:r>
                        <a:rPr lang="en-US" dirty="0"/>
                        <a:t>             b</a:t>
                      </a:r>
                      <a:r>
                        <a:rPr lang="en-US" baseline="-25000" dirty="0"/>
                        <a:t>n</a:t>
                      </a:r>
                    </a:p>
                  </a:txBody>
                  <a:tcPr/>
                </a:tc>
                <a:tc>
                  <a:txBody>
                    <a:bodyPr/>
                    <a:lstStyle/>
                    <a:p>
                      <a:r>
                        <a:rPr lang="en-US" dirty="0"/>
                        <a:t>          ZA</a:t>
                      </a:r>
                    </a:p>
                  </a:txBody>
                  <a:tcPr/>
                </a:tc>
                <a:extLst>
                  <a:ext uri="{0D108BD9-81ED-4DB2-BD59-A6C34878D82A}">
                    <a16:rowId xmlns:a16="http://schemas.microsoft.com/office/drawing/2014/main" val="2194023761"/>
                  </a:ext>
                </a:extLst>
              </a:tr>
              <a:tr h="358391">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34094177"/>
                  </a:ext>
                </a:extLst>
              </a:tr>
              <a:tr h="358391">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39697505"/>
                  </a:ext>
                </a:extLst>
              </a:tr>
              <a:tr h="358391">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607523374"/>
                  </a:ext>
                </a:extLst>
              </a:tr>
              <a:tr h="35839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10419862"/>
                  </a:ext>
                </a:extLst>
              </a:tr>
              <a:tr h="35839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64548866"/>
                  </a:ext>
                </a:extLst>
              </a:tr>
              <a:tr h="35839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6644166"/>
                  </a:ext>
                </a:extLst>
              </a:tr>
              <a:tr h="35839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7435157"/>
                  </a:ext>
                </a:extLst>
              </a:tr>
              <a:tr h="35839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62105037"/>
                  </a:ext>
                </a:extLst>
              </a:tr>
              <a:tr h="358391">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882961481"/>
                  </a:ext>
                </a:extLst>
              </a:tr>
              <a:tr h="358391">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50985055"/>
                  </a:ext>
                </a:extLst>
              </a:tr>
            </a:tbl>
          </a:graphicData>
        </a:graphic>
      </p:graphicFrame>
      <p:pic>
        <p:nvPicPr>
          <p:cNvPr id="7" name="Picture 6">
            <a:extLst>
              <a:ext uri="{FF2B5EF4-FFF2-40B4-BE49-F238E27FC236}">
                <a16:creationId xmlns:a16="http://schemas.microsoft.com/office/drawing/2014/main" id="{4EDD4428-74D5-403F-ABA6-891F5673D257}"/>
              </a:ext>
            </a:extLst>
          </p:cNvPr>
          <p:cNvPicPr>
            <a:picLocks noChangeAspect="1"/>
          </p:cNvPicPr>
          <p:nvPr/>
        </p:nvPicPr>
        <p:blipFill>
          <a:blip r:embed="rId2"/>
          <a:stretch>
            <a:fillRect/>
          </a:stretch>
        </p:blipFill>
        <p:spPr>
          <a:xfrm>
            <a:off x="4487154" y="3155182"/>
            <a:ext cx="7495505" cy="3333849"/>
          </a:xfrm>
          <a:prstGeom prst="rect">
            <a:avLst/>
          </a:prstGeom>
        </p:spPr>
      </p:pic>
    </p:spTree>
    <p:extLst>
      <p:ext uri="{BB962C8B-B14F-4D97-AF65-F5344CB8AC3E}">
        <p14:creationId xmlns:p14="http://schemas.microsoft.com/office/powerpoint/2010/main" val="8888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185F-E33C-4D8F-A439-F6CDE1F8CDCF}"/>
              </a:ext>
            </a:extLst>
          </p:cNvPr>
          <p:cNvSpPr>
            <a:spLocks noGrp="1"/>
          </p:cNvSpPr>
          <p:nvPr>
            <p:ph type="title"/>
          </p:nvPr>
        </p:nvSpPr>
        <p:spPr>
          <a:xfrm>
            <a:off x="190500" y="196064"/>
            <a:ext cx="11803380" cy="271660"/>
          </a:xfrm>
        </p:spPr>
        <p:txBody>
          <a:bodyPr>
            <a:noAutofit/>
          </a:bodyPr>
          <a:lstStyle/>
          <a:p>
            <a:r>
              <a:rPr lang="en-US" sz="2400" b="1" dirty="0">
                <a:solidFill>
                  <a:schemeClr val="accent1"/>
                </a:solidFill>
                <a:latin typeface="Times New Roman" panose="02020603050405020304" pitchFamily="18" charset="0"/>
                <a:cs typeface="Times New Roman" panose="02020603050405020304" pitchFamily="18" charset="0"/>
              </a:rPr>
              <a:t>Domination of over-scattering with particle size decrease and shift of resonance pick [1]</a:t>
            </a:r>
          </a:p>
        </p:txBody>
      </p:sp>
      <p:pic>
        <p:nvPicPr>
          <p:cNvPr id="4" name="Content Placeholder 3">
            <a:extLst>
              <a:ext uri="{FF2B5EF4-FFF2-40B4-BE49-F238E27FC236}">
                <a16:creationId xmlns:a16="http://schemas.microsoft.com/office/drawing/2014/main" id="{D56A9D2E-C15F-4E26-9EFC-A3F090858B62}"/>
              </a:ext>
            </a:extLst>
          </p:cNvPr>
          <p:cNvPicPr>
            <a:picLocks noGrp="1" noChangeAspect="1"/>
          </p:cNvPicPr>
          <p:nvPr>
            <p:ph idx="1"/>
          </p:nvPr>
        </p:nvPicPr>
        <p:blipFill>
          <a:blip r:embed="rId2"/>
          <a:stretch>
            <a:fillRect/>
          </a:stretch>
        </p:blipFill>
        <p:spPr>
          <a:xfrm>
            <a:off x="95249" y="667437"/>
            <a:ext cx="2987179" cy="1279116"/>
          </a:xfrm>
          <a:prstGeom prst="rect">
            <a:avLst/>
          </a:prstGeom>
        </p:spPr>
      </p:pic>
      <p:sp>
        <p:nvSpPr>
          <p:cNvPr id="5" name="Rectangle 4">
            <a:extLst>
              <a:ext uri="{FF2B5EF4-FFF2-40B4-BE49-F238E27FC236}">
                <a16:creationId xmlns:a16="http://schemas.microsoft.com/office/drawing/2014/main" id="{98366373-7D4C-4941-A275-2732C228C9F0}"/>
              </a:ext>
            </a:extLst>
          </p:cNvPr>
          <p:cNvSpPr/>
          <p:nvPr/>
        </p:nvSpPr>
        <p:spPr>
          <a:xfrm>
            <a:off x="145800" y="1934754"/>
            <a:ext cx="3190876" cy="430887"/>
          </a:xfrm>
          <a:prstGeom prst="rect">
            <a:avLst/>
          </a:prstGeom>
        </p:spPr>
        <p:txBody>
          <a:bodyPr wrap="square">
            <a:spAutoFit/>
          </a:bodyPr>
          <a:lstStyle/>
          <a:p>
            <a:r>
              <a:rPr lang="en-US" sz="1100" dirty="0">
                <a:solidFill>
                  <a:srgbClr val="000000"/>
                </a:solidFill>
                <a:latin typeface="Times New Roman" panose="02020603050405020304" pitchFamily="18" charset="0"/>
              </a:rPr>
              <a:t>from the Laplace equation with that of a dipole, the effective dipole moment can be expressed </a:t>
            </a:r>
            <a:endParaRPr lang="en-US" sz="1100" dirty="0"/>
          </a:p>
        </p:txBody>
      </p:sp>
      <p:pic>
        <p:nvPicPr>
          <p:cNvPr id="6" name="Picture 5">
            <a:extLst>
              <a:ext uri="{FF2B5EF4-FFF2-40B4-BE49-F238E27FC236}">
                <a16:creationId xmlns:a16="http://schemas.microsoft.com/office/drawing/2014/main" id="{C198208D-EB8A-4A46-AFE8-CA197F67B18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contrast="3000"/>
                    </a14:imgEffect>
                  </a14:imgLayer>
                </a14:imgProps>
              </a:ext>
            </a:extLst>
          </a:blip>
          <a:stretch>
            <a:fillRect/>
          </a:stretch>
        </p:blipFill>
        <p:spPr>
          <a:xfrm>
            <a:off x="616333" y="2337714"/>
            <a:ext cx="1314436" cy="332462"/>
          </a:xfrm>
          <a:prstGeom prst="rect">
            <a:avLst/>
          </a:prstGeom>
        </p:spPr>
      </p:pic>
      <p:pic>
        <p:nvPicPr>
          <p:cNvPr id="7" name="Picture 6">
            <a:extLst>
              <a:ext uri="{FF2B5EF4-FFF2-40B4-BE49-F238E27FC236}">
                <a16:creationId xmlns:a16="http://schemas.microsoft.com/office/drawing/2014/main" id="{C765822B-ADC0-4858-B86C-13963C5742C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
                    </a14:imgEffect>
                    <a14:imgEffect>
                      <a14:brightnessContrast contrast="10000"/>
                    </a14:imgEffect>
                  </a14:imgLayer>
                </a14:imgProps>
              </a:ext>
            </a:extLst>
          </a:blip>
          <a:stretch>
            <a:fillRect/>
          </a:stretch>
        </p:blipFill>
        <p:spPr>
          <a:xfrm>
            <a:off x="409806" y="2734335"/>
            <a:ext cx="1727490" cy="545440"/>
          </a:xfrm>
          <a:prstGeom prst="rect">
            <a:avLst/>
          </a:prstGeom>
        </p:spPr>
      </p:pic>
      <p:pic>
        <p:nvPicPr>
          <p:cNvPr id="8" name="Picture 7">
            <a:extLst>
              <a:ext uri="{FF2B5EF4-FFF2-40B4-BE49-F238E27FC236}">
                <a16:creationId xmlns:a16="http://schemas.microsoft.com/office/drawing/2014/main" id="{921330AB-54A8-4725-BE9D-F1DD18AE6F0E}"/>
              </a:ext>
            </a:extLst>
          </p:cNvPr>
          <p:cNvPicPr>
            <a:picLocks noChangeAspect="1"/>
          </p:cNvPicPr>
          <p:nvPr/>
        </p:nvPicPr>
        <p:blipFill>
          <a:blip r:embed="rId7"/>
          <a:stretch>
            <a:fillRect/>
          </a:stretch>
        </p:blipFill>
        <p:spPr>
          <a:xfrm>
            <a:off x="728943" y="3298031"/>
            <a:ext cx="544608" cy="203994"/>
          </a:xfrm>
          <a:prstGeom prst="rect">
            <a:avLst/>
          </a:prstGeom>
        </p:spPr>
      </p:pic>
      <p:sp>
        <p:nvSpPr>
          <p:cNvPr id="9" name="Rectangle 8">
            <a:extLst>
              <a:ext uri="{FF2B5EF4-FFF2-40B4-BE49-F238E27FC236}">
                <a16:creationId xmlns:a16="http://schemas.microsoft.com/office/drawing/2014/main" id="{65E80E75-F0DD-4C1A-8AA0-6D1B9184EF22}"/>
              </a:ext>
            </a:extLst>
          </p:cNvPr>
          <p:cNvSpPr/>
          <p:nvPr/>
        </p:nvSpPr>
        <p:spPr>
          <a:xfrm>
            <a:off x="57149" y="3461436"/>
            <a:ext cx="3025279" cy="430887"/>
          </a:xfrm>
          <a:prstGeom prst="rect">
            <a:avLst/>
          </a:prstGeom>
        </p:spPr>
        <p:txBody>
          <a:bodyPr wrap="square">
            <a:spAutoFit/>
          </a:bodyPr>
          <a:lstStyle/>
          <a:p>
            <a:r>
              <a:rPr lang="en-US" sz="1100" dirty="0">
                <a:solidFill>
                  <a:srgbClr val="000000"/>
                </a:solidFill>
                <a:latin typeface="Times New Roman" panose="02020603050405020304" pitchFamily="18" charset="0"/>
              </a:rPr>
              <a:t>the dimensionless size </a:t>
            </a:r>
            <a:r>
              <a:rPr lang="en-US" sz="1100" i="1" dirty="0">
                <a:solidFill>
                  <a:srgbClr val="000000"/>
                </a:solidFill>
                <a:latin typeface="Times New Roman" panose="02020603050405020304" pitchFamily="18" charset="0"/>
              </a:rPr>
              <a:t>q</a:t>
            </a:r>
            <a:r>
              <a:rPr lang="en-US" sz="1100" dirty="0">
                <a:solidFill>
                  <a:srgbClr val="000000"/>
                </a:solidFill>
                <a:latin typeface="Times New Roman" panose="02020603050405020304" pitchFamily="18" charset="0"/>
              </a:rPr>
              <a:t>=</a:t>
            </a:r>
            <a:r>
              <a:rPr lang="en-US" sz="1100" i="1" dirty="0">
                <a:solidFill>
                  <a:srgbClr val="000000"/>
                </a:solidFill>
                <a:latin typeface="Times New Roman" panose="02020603050405020304" pitchFamily="18" charset="0"/>
              </a:rPr>
              <a:t>ka </a:t>
            </a:r>
            <a:r>
              <a:rPr lang="en-US" sz="1100" dirty="0">
                <a:solidFill>
                  <a:srgbClr val="000000"/>
                </a:solidFill>
                <a:latin typeface="Times New Roman" panose="02020603050405020304" pitchFamily="18" charset="0"/>
              </a:rPr>
              <a:t>and the relative dielectric function </a:t>
            </a:r>
            <a:r>
              <a:rPr lang="en-US" sz="1100" i="1" dirty="0" err="1">
                <a:solidFill>
                  <a:srgbClr val="000000"/>
                </a:solidFill>
                <a:latin typeface="Times New Roman" panose="02020603050405020304" pitchFamily="18" charset="0"/>
              </a:rPr>
              <a:t>εd</a:t>
            </a:r>
            <a:r>
              <a:rPr lang="en-US" sz="1100" i="1" dirty="0">
                <a:solidFill>
                  <a:srgbClr val="000000"/>
                </a:solidFill>
                <a:latin typeface="Times New Roman" panose="02020603050405020304" pitchFamily="18" charset="0"/>
              </a:rPr>
              <a:t> </a:t>
            </a:r>
            <a:r>
              <a:rPr lang="en-US" sz="1100" dirty="0">
                <a:solidFill>
                  <a:srgbClr val="000000"/>
                </a:solidFill>
                <a:latin typeface="Times New Roman" panose="02020603050405020304" pitchFamily="18" charset="0"/>
              </a:rPr>
              <a:t>=</a:t>
            </a:r>
            <a:r>
              <a:rPr lang="en-US" sz="1100" i="1" dirty="0" err="1">
                <a:solidFill>
                  <a:srgbClr val="000000"/>
                </a:solidFill>
                <a:latin typeface="Times New Roman" panose="02020603050405020304" pitchFamily="18" charset="0"/>
              </a:rPr>
              <a:t>εp</a:t>
            </a:r>
            <a:r>
              <a:rPr lang="en-US" sz="1100" dirty="0">
                <a:solidFill>
                  <a:srgbClr val="000000"/>
                </a:solidFill>
                <a:latin typeface="Times New Roman" panose="02020603050405020304" pitchFamily="18" charset="0"/>
              </a:rPr>
              <a:t>/</a:t>
            </a:r>
            <a:r>
              <a:rPr lang="en-US" sz="1100" i="1" dirty="0" err="1">
                <a:solidFill>
                  <a:srgbClr val="000000"/>
                </a:solidFill>
                <a:latin typeface="Times New Roman" panose="02020603050405020304" pitchFamily="18" charset="0"/>
              </a:rPr>
              <a:t>εm</a:t>
            </a:r>
            <a:r>
              <a:rPr lang="en-US" sz="1100" i="1" dirty="0">
                <a:solidFill>
                  <a:srgbClr val="000000"/>
                </a:solidFill>
                <a:latin typeface="Times New Roman" panose="02020603050405020304" pitchFamily="18" charset="0"/>
              </a:rPr>
              <a:t> ,</a:t>
            </a:r>
            <a:endParaRPr lang="en-US" sz="1100" dirty="0"/>
          </a:p>
        </p:txBody>
      </p:sp>
      <p:sp>
        <p:nvSpPr>
          <p:cNvPr id="10" name="Rectangle 9">
            <a:extLst>
              <a:ext uri="{FF2B5EF4-FFF2-40B4-BE49-F238E27FC236}">
                <a16:creationId xmlns:a16="http://schemas.microsoft.com/office/drawing/2014/main" id="{80FD01FB-74EC-4D0F-A010-3086C1FC0614}"/>
              </a:ext>
            </a:extLst>
          </p:cNvPr>
          <p:cNvSpPr/>
          <p:nvPr/>
        </p:nvSpPr>
        <p:spPr>
          <a:xfrm>
            <a:off x="34427" y="3927506"/>
            <a:ext cx="4975721" cy="1954381"/>
          </a:xfrm>
          <a:prstGeom prst="rect">
            <a:avLst/>
          </a:prstGeom>
        </p:spPr>
        <p:txBody>
          <a:bodyPr wrap="square">
            <a:spAutoFit/>
          </a:bodyPr>
          <a:lstStyle/>
          <a:p>
            <a:r>
              <a:rPr lang="en-US" sz="1100" dirty="0">
                <a:solidFill>
                  <a:srgbClr val="000000"/>
                </a:solidFill>
                <a:latin typeface="Times New Roman" panose="02020603050405020304" pitchFamily="18" charset="0"/>
                <a:cs typeface="Times New Roman" panose="02020603050405020304" pitchFamily="18" charset="0"/>
              </a:rPr>
              <a:t>The above formula implies that as the particle size is decreased, the efficiency of absorption will dominate over the scattering efficiency. Therefore, particles with very small size will be difficult to detect by light scattering. In addition, one may note that there is a resonant enhancement for scattering and absorption when the condition Re(</a:t>
            </a:r>
            <a:r>
              <a:rPr lang="en-US" sz="1100" i="1" dirty="0" err="1">
                <a:solidFill>
                  <a:srgbClr val="000000"/>
                </a:solidFill>
                <a:latin typeface="Times New Roman" panose="02020603050405020304" pitchFamily="18" charset="0"/>
                <a:cs typeface="Times New Roman" panose="02020603050405020304" pitchFamily="18" charset="0"/>
              </a:rPr>
              <a:t>εd</a:t>
            </a:r>
            <a:r>
              <a:rPr lang="en-US" sz="1100" dirty="0">
                <a:solidFill>
                  <a:srgbClr val="000000"/>
                </a:solidFill>
                <a:latin typeface="Times New Roman" panose="02020603050405020304" pitchFamily="18" charset="0"/>
                <a:cs typeface="Times New Roman" panose="02020603050405020304" pitchFamily="18" charset="0"/>
              </a:rPr>
              <a:t>)=-2 (the Fröhlich condition) is satisfied. This resonance is due to resonant excitation of the dipole surface plasmon. With the </a:t>
            </a:r>
            <a:r>
              <a:rPr lang="en-US" sz="1100" dirty="0" err="1">
                <a:solidFill>
                  <a:srgbClr val="000000"/>
                </a:solidFill>
                <a:latin typeface="Times New Roman" panose="02020603050405020304" pitchFamily="18" charset="0"/>
                <a:cs typeface="Times New Roman" panose="02020603050405020304" pitchFamily="18" charset="0"/>
              </a:rPr>
              <a:t>Drude</a:t>
            </a:r>
            <a:r>
              <a:rPr lang="en-US" sz="1100" dirty="0">
                <a:solidFill>
                  <a:srgbClr val="000000"/>
                </a:solidFill>
                <a:latin typeface="Times New Roman" panose="02020603050405020304" pitchFamily="18" charset="0"/>
                <a:cs typeface="Times New Roman" panose="02020603050405020304" pitchFamily="18" charset="0"/>
              </a:rPr>
              <a:t> model of dielectric function, the frequency of the dipole surface plasmon can be expressed as , if the frequency of electron collisions is small. The spectrum for the scattering cross section is  </a:t>
            </a:r>
            <a:r>
              <a:rPr lang="en-US" sz="1100" dirty="0">
                <a:latin typeface="Times New Roman" panose="02020603050405020304" pitchFamily="18" charset="0"/>
                <a:cs typeface="Times New Roman" panose="02020603050405020304" pitchFamily="18" charset="0"/>
              </a:rPr>
              <a:t>Lorentz line shape. But The above theory, however, doesn’t capture the size effects on the spectra, including the changes of position and width of plasmon peak. Retardation effects in larger particles result in breakdown of the quasi-static approximation </a:t>
            </a:r>
          </a:p>
        </p:txBody>
      </p:sp>
      <p:pic>
        <p:nvPicPr>
          <p:cNvPr id="11" name="Picture 10">
            <a:extLst>
              <a:ext uri="{FF2B5EF4-FFF2-40B4-BE49-F238E27FC236}">
                <a16:creationId xmlns:a16="http://schemas.microsoft.com/office/drawing/2014/main" id="{BAF7DCAD-D4C7-42D9-92BE-4C1426C72D4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
                    </a14:imgEffect>
                    <a14:imgEffect>
                      <a14:brightnessContrast contrast="4000"/>
                    </a14:imgEffect>
                  </a14:imgLayer>
                </a14:imgProps>
              </a:ext>
            </a:extLst>
          </a:blip>
          <a:stretch>
            <a:fillRect/>
          </a:stretch>
        </p:blipFill>
        <p:spPr>
          <a:xfrm>
            <a:off x="1887933" y="3676879"/>
            <a:ext cx="601451" cy="201613"/>
          </a:xfrm>
          <a:prstGeom prst="rect">
            <a:avLst/>
          </a:prstGeom>
        </p:spPr>
      </p:pic>
      <p:sp>
        <p:nvSpPr>
          <p:cNvPr id="12" name="Rectangle 11">
            <a:extLst>
              <a:ext uri="{FF2B5EF4-FFF2-40B4-BE49-F238E27FC236}">
                <a16:creationId xmlns:a16="http://schemas.microsoft.com/office/drawing/2014/main" id="{5330107E-4899-40F5-AEE8-4DEBBFC8795D}"/>
              </a:ext>
            </a:extLst>
          </p:cNvPr>
          <p:cNvSpPr/>
          <p:nvPr/>
        </p:nvSpPr>
        <p:spPr>
          <a:xfrm>
            <a:off x="18303" y="5828814"/>
            <a:ext cx="5343526" cy="261610"/>
          </a:xfrm>
          <a:prstGeom prst="rect">
            <a:avLst/>
          </a:prstGeom>
        </p:spPr>
        <p:txBody>
          <a:bodyPr wrap="square">
            <a:spAutoFit/>
          </a:bodyPr>
          <a:lstStyle/>
          <a:p>
            <a:r>
              <a:rPr lang="en-US" sz="1100" dirty="0">
                <a:solidFill>
                  <a:srgbClr val="000000"/>
                </a:solidFill>
                <a:latin typeface="Times New Roman" panose="02020603050405020304" pitchFamily="18" charset="0"/>
              </a:rPr>
              <a:t>At the Fröhlich resonance condition in the formula </a:t>
            </a:r>
            <a:endParaRPr lang="en-US" sz="1100" dirty="0"/>
          </a:p>
        </p:txBody>
      </p:sp>
      <p:pic>
        <p:nvPicPr>
          <p:cNvPr id="13" name="Picture 12">
            <a:extLst>
              <a:ext uri="{FF2B5EF4-FFF2-40B4-BE49-F238E27FC236}">
                <a16:creationId xmlns:a16="http://schemas.microsoft.com/office/drawing/2014/main" id="{D95CF729-6E47-4CDA-B16B-91B0FAF0B8F3}"/>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6000"/>
                    </a14:imgEffect>
                    <a14:imgEffect>
                      <a14:brightnessContrast contrast="14000"/>
                    </a14:imgEffect>
                  </a14:imgLayer>
                </a14:imgProps>
              </a:ext>
            </a:extLst>
          </a:blip>
          <a:stretch>
            <a:fillRect/>
          </a:stretch>
        </p:blipFill>
        <p:spPr>
          <a:xfrm>
            <a:off x="3198315" y="5807371"/>
            <a:ext cx="2179638" cy="482766"/>
          </a:xfrm>
          <a:prstGeom prst="rect">
            <a:avLst/>
          </a:prstGeom>
        </p:spPr>
      </p:pic>
      <p:sp>
        <p:nvSpPr>
          <p:cNvPr id="14" name="Rectangle 13">
            <a:extLst>
              <a:ext uri="{FF2B5EF4-FFF2-40B4-BE49-F238E27FC236}">
                <a16:creationId xmlns:a16="http://schemas.microsoft.com/office/drawing/2014/main" id="{0BE6FABF-F3CA-4AA2-AA37-31B038DA8294}"/>
              </a:ext>
            </a:extLst>
          </p:cNvPr>
          <p:cNvSpPr/>
          <p:nvPr/>
        </p:nvSpPr>
        <p:spPr>
          <a:xfrm>
            <a:off x="5057775" y="706831"/>
            <a:ext cx="6936105" cy="600164"/>
          </a:xfrm>
          <a:prstGeom prst="rect">
            <a:avLst/>
          </a:prstGeom>
        </p:spPr>
        <p:txBody>
          <a:bodyPr wrap="square">
            <a:spAutoFit/>
          </a:bodyPr>
          <a:lstStyle/>
          <a:p>
            <a:r>
              <a:rPr lang="en-US" sz="1100" dirty="0">
                <a:solidFill>
                  <a:srgbClr val="000000"/>
                </a:solidFill>
                <a:latin typeface="Times New Roman" panose="02020603050405020304" pitchFamily="18" charset="0"/>
                <a:cs typeface="Times New Roman" panose="02020603050405020304" pitchFamily="18" charset="0"/>
              </a:rPr>
              <a:t>note that the dissipative losses due to electron collisions </a:t>
            </a:r>
            <a:r>
              <a:rPr lang="el-GR" sz="1100" dirty="0">
                <a:solidFill>
                  <a:srgbClr val="000000"/>
                </a:solidFill>
                <a:latin typeface="Times New Roman" panose="02020603050405020304" pitchFamily="18" charset="0"/>
                <a:cs typeface="Times New Roman" panose="02020603050405020304" pitchFamily="18" charset="0"/>
              </a:rPr>
              <a:t>γ</a:t>
            </a:r>
            <a:r>
              <a:rPr lang="en-US" sz="1100" dirty="0">
                <a:solidFill>
                  <a:srgbClr val="000000"/>
                </a:solidFill>
                <a:latin typeface="Times New Roman" panose="02020603050405020304" pitchFamily="18" charset="0"/>
                <a:cs typeface="Times New Roman" panose="02020603050405020304" pitchFamily="18" charset="0"/>
              </a:rPr>
              <a:t> , is ignored in the derivation. The spectrum is found to have a Lorentz profile with an effective parameter </a:t>
            </a:r>
            <a:r>
              <a:rPr lang="el-GR" sz="1100" dirty="0">
                <a:solidFill>
                  <a:srgbClr val="000000"/>
                </a:solidFill>
                <a:latin typeface="Times New Roman" panose="02020603050405020304" pitchFamily="18" charset="0"/>
                <a:cs typeface="Times New Roman" panose="02020603050405020304" pitchFamily="18" charset="0"/>
              </a:rPr>
              <a:t>γ</a:t>
            </a:r>
            <a:r>
              <a:rPr lang="en-US" sz="1100" i="1" dirty="0">
                <a:solidFill>
                  <a:srgbClr val="000000"/>
                </a:solidFill>
                <a:latin typeface="Times New Roman" panose="02020603050405020304" pitchFamily="18" charset="0"/>
                <a:cs typeface="Times New Roman" panose="02020603050405020304" pitchFamily="18" charset="0"/>
              </a:rPr>
              <a:t>eff</a:t>
            </a:r>
            <a:r>
              <a:rPr lang="en-US" sz="1100" dirty="0">
                <a:solidFill>
                  <a:srgbClr val="000000"/>
                </a:solidFill>
                <a:latin typeface="Times New Roman" panose="02020603050405020304" pitchFamily="18" charset="0"/>
                <a:cs typeface="Times New Roman" panose="02020603050405020304" pitchFamily="18" charset="0"/>
              </a:rPr>
              <a:t>, which has a similar role as the dissipation parameter in the Rayleigh </a:t>
            </a:r>
            <a:r>
              <a:rPr lang="en-US" sz="1100" dirty="0">
                <a:latin typeface="Times New Roman" panose="02020603050405020304" pitchFamily="18" charset="0"/>
                <a:cs typeface="Times New Roman" panose="02020603050405020304" pitchFamily="18" charset="0"/>
              </a:rPr>
              <a:t>spectrum and can be expressed as </a:t>
            </a:r>
          </a:p>
        </p:txBody>
      </p:sp>
      <p:pic>
        <p:nvPicPr>
          <p:cNvPr id="15" name="Picture 14">
            <a:extLst>
              <a:ext uri="{FF2B5EF4-FFF2-40B4-BE49-F238E27FC236}">
                <a16:creationId xmlns:a16="http://schemas.microsoft.com/office/drawing/2014/main" id="{C56DE479-31BE-49AA-AFB6-86AC924291BA}"/>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6000"/>
                    </a14:imgEffect>
                    <a14:imgEffect>
                      <a14:brightnessContrast contrast="5000"/>
                    </a14:imgEffect>
                  </a14:imgLayer>
                </a14:imgProps>
              </a:ext>
            </a:extLst>
          </a:blip>
          <a:stretch>
            <a:fillRect/>
          </a:stretch>
        </p:blipFill>
        <p:spPr>
          <a:xfrm>
            <a:off x="7298210" y="1197933"/>
            <a:ext cx="730412" cy="218123"/>
          </a:xfrm>
          <a:prstGeom prst="rect">
            <a:avLst/>
          </a:prstGeom>
        </p:spPr>
      </p:pic>
      <p:sp>
        <p:nvSpPr>
          <p:cNvPr id="16" name="Rectangle 15">
            <a:extLst>
              <a:ext uri="{FF2B5EF4-FFF2-40B4-BE49-F238E27FC236}">
                <a16:creationId xmlns:a16="http://schemas.microsoft.com/office/drawing/2014/main" id="{B1823893-7E7D-405C-8191-35801F5DE70A}"/>
              </a:ext>
            </a:extLst>
          </p:cNvPr>
          <p:cNvSpPr/>
          <p:nvPr/>
        </p:nvSpPr>
        <p:spPr>
          <a:xfrm>
            <a:off x="5010149" y="1629828"/>
            <a:ext cx="7086601" cy="707886"/>
          </a:xfrm>
          <a:prstGeom prst="rect">
            <a:avLst/>
          </a:prstGeom>
        </p:spPr>
        <p:txBody>
          <a:bodyPr wrap="square">
            <a:spAutoFit/>
          </a:bodyPr>
          <a:lstStyle/>
          <a:p>
            <a:r>
              <a:rPr lang="en-US" dirty="0">
                <a:solidFill>
                  <a:srgbClr val="000000"/>
                </a:solidFill>
                <a:latin typeface="Times New Roman" panose="02020603050405020304" pitchFamily="18" charset="0"/>
              </a:rPr>
              <a:t> </a:t>
            </a:r>
            <a:r>
              <a:rPr lang="en-US" sz="1100" dirty="0">
                <a:solidFill>
                  <a:srgbClr val="000000"/>
                </a:solidFill>
                <a:latin typeface="Times New Roman" panose="02020603050405020304" pitchFamily="18" charset="0"/>
              </a:rPr>
              <a:t>This damping is due to the radiative losses of plasmons. This is different from the dissipative loss term </a:t>
            </a:r>
            <a:r>
              <a:rPr lang="el-GR" sz="1100" dirty="0">
                <a:solidFill>
                  <a:srgbClr val="000000"/>
                </a:solidFill>
                <a:latin typeface="Times New Roman" panose="02020603050405020304" pitchFamily="18" charset="0"/>
                <a:cs typeface="Times New Roman" panose="02020603050405020304" pitchFamily="18" charset="0"/>
              </a:rPr>
              <a:t> γ</a:t>
            </a:r>
            <a:r>
              <a:rPr lang="en-US" sz="1100" dirty="0">
                <a:solidFill>
                  <a:srgbClr val="000000"/>
                </a:solidFill>
                <a:latin typeface="Times New Roman" panose="02020603050405020304" pitchFamily="18" charset="0"/>
              </a:rPr>
              <a:t> in Rayleigh formula. Therefore, the singularity in the corrected scattering formula is removed due to radiative losses, even if dissipative losses are neglected. </a:t>
            </a:r>
            <a:endParaRPr lang="en-US" sz="1100" dirty="0"/>
          </a:p>
        </p:txBody>
      </p:sp>
      <p:sp>
        <p:nvSpPr>
          <p:cNvPr id="17" name="Rectangle 16">
            <a:extLst>
              <a:ext uri="{FF2B5EF4-FFF2-40B4-BE49-F238E27FC236}">
                <a16:creationId xmlns:a16="http://schemas.microsoft.com/office/drawing/2014/main" id="{604CC9ED-0CCD-44F5-9EDC-EA7860041754}"/>
              </a:ext>
            </a:extLst>
          </p:cNvPr>
          <p:cNvSpPr/>
          <p:nvPr/>
        </p:nvSpPr>
        <p:spPr>
          <a:xfrm>
            <a:off x="5010149" y="2307995"/>
            <a:ext cx="7124701" cy="1600438"/>
          </a:xfrm>
          <a:prstGeom prst="rect">
            <a:avLst/>
          </a:prstGeom>
        </p:spPr>
        <p:txBody>
          <a:bodyPr wrap="square">
            <a:spAutoFit/>
          </a:bodyPr>
          <a:lstStyle/>
          <a:p>
            <a:r>
              <a:rPr lang="en-US" sz="1100" dirty="0">
                <a:solidFill>
                  <a:srgbClr val="000000"/>
                </a:solidFill>
                <a:latin typeface="Times New Roman" panose="02020603050405020304" pitchFamily="18" charset="0"/>
              </a:rPr>
              <a:t>Intuitively, the red shift of the peak in the dipole resonance with increasing size is due to the weakening of the restoring force. This is because the distance between charges on opposite sides of the particle increases with size and so their interaction decreases. The red shift of resonance can be addressed directly by numerical solution of the Mie theory equations. The scattering cross-section, </a:t>
            </a:r>
            <a:r>
              <a:rPr lang="en-US" sz="1100" i="1" dirty="0" err="1">
                <a:solidFill>
                  <a:srgbClr val="000000"/>
                </a:solidFill>
                <a:latin typeface="Times New Roman" panose="02020603050405020304" pitchFamily="18" charset="0"/>
              </a:rPr>
              <a:t>Csc</a:t>
            </a:r>
            <a:r>
              <a:rPr lang="en-US" sz="1100" i="1" dirty="0">
                <a:solidFill>
                  <a:srgbClr val="000000"/>
                </a:solidFill>
                <a:latin typeface="Times New Roman" panose="02020603050405020304" pitchFamily="18" charset="0"/>
              </a:rPr>
              <a:t> </a:t>
            </a:r>
            <a:r>
              <a:rPr lang="en-US" sz="1100" dirty="0">
                <a:solidFill>
                  <a:srgbClr val="000000"/>
                </a:solidFill>
                <a:latin typeface="Times New Roman" panose="02020603050405020304" pitchFamily="18" charset="0"/>
              </a:rPr>
              <a:t>from the dipole term neglecting dissipative losses is plotted in Figure 1a. The red shift is clearly seen. One may also note that the resonant scattering cross-section is similar for the different sizes. However, with dissipative losses, the scattering cross-section falls quickly with decreasing particle size. Clearly, the effect of dissipative losses on the scattering increases with decreasing size. The effect of the dielectric function of the medium, </a:t>
            </a:r>
            <a:r>
              <a:rPr lang="en-US" sz="1100" i="1" dirty="0" err="1">
                <a:solidFill>
                  <a:srgbClr val="000000"/>
                </a:solidFill>
                <a:latin typeface="Times New Roman" panose="02020603050405020304" pitchFamily="18" charset="0"/>
              </a:rPr>
              <a:t>εm</a:t>
            </a:r>
            <a:r>
              <a:rPr lang="en-US" sz="1100" i="1" dirty="0">
                <a:solidFill>
                  <a:srgbClr val="000000"/>
                </a:solidFill>
                <a:latin typeface="Times New Roman" panose="02020603050405020304" pitchFamily="18" charset="0"/>
              </a:rPr>
              <a:t> </a:t>
            </a:r>
            <a:r>
              <a:rPr lang="en-US" sz="1100" dirty="0">
                <a:solidFill>
                  <a:srgbClr val="000000"/>
                </a:solidFill>
                <a:latin typeface="Times New Roman" panose="02020603050405020304" pitchFamily="18" charset="0"/>
              </a:rPr>
              <a:t>on the plasmon resonance of small metal particles is contained in the parameters </a:t>
            </a:r>
            <a:r>
              <a:rPr lang="en-US" sz="1100" i="1" dirty="0">
                <a:solidFill>
                  <a:srgbClr val="000000"/>
                </a:solidFill>
                <a:latin typeface="Times New Roman" panose="02020603050405020304" pitchFamily="18" charset="0"/>
              </a:rPr>
              <a:t>q </a:t>
            </a:r>
            <a:r>
              <a:rPr lang="en-US" sz="1100" dirty="0">
                <a:solidFill>
                  <a:srgbClr val="000000"/>
                </a:solidFill>
                <a:latin typeface="Times New Roman" panose="02020603050405020304" pitchFamily="18" charset="0"/>
              </a:rPr>
              <a:t>and </a:t>
            </a:r>
            <a:r>
              <a:rPr lang="en-US" sz="1100" i="1" dirty="0" err="1">
                <a:solidFill>
                  <a:srgbClr val="000000"/>
                </a:solidFill>
                <a:latin typeface="Times New Roman" panose="02020603050405020304" pitchFamily="18" charset="0"/>
              </a:rPr>
              <a:t>εd</a:t>
            </a:r>
            <a:r>
              <a:rPr lang="en-US" sz="1100" dirty="0">
                <a:solidFill>
                  <a:srgbClr val="000000"/>
                </a:solidFill>
                <a:latin typeface="Times New Roman" panose="02020603050405020304" pitchFamily="18" charset="0"/>
              </a:rPr>
              <a:t>. From equation. </a:t>
            </a:r>
            <a:r>
              <a:rPr lang="en-US" sz="1000" i="1" dirty="0">
                <a:latin typeface="Times New Roman" panose="02020603050405020304" pitchFamily="18" charset="0"/>
                <a:cs typeface="Times New Roman" panose="02020603050405020304" pitchFamily="18" charset="0"/>
              </a:rPr>
              <a:t>Cabs </a:t>
            </a:r>
            <a:r>
              <a:rPr lang="en-US" sz="1000" dirty="0">
                <a:latin typeface="Times New Roman" panose="02020603050405020304" pitchFamily="18" charset="0"/>
                <a:cs typeface="Times New Roman" panose="02020603050405020304" pitchFamily="18" charset="0"/>
              </a:rPr>
              <a:t>is proportional to </a:t>
            </a:r>
          </a:p>
        </p:txBody>
      </p:sp>
      <p:pic>
        <p:nvPicPr>
          <p:cNvPr id="18" name="Picture 17">
            <a:extLst>
              <a:ext uri="{FF2B5EF4-FFF2-40B4-BE49-F238E27FC236}">
                <a16:creationId xmlns:a16="http://schemas.microsoft.com/office/drawing/2014/main" id="{62265E63-D47B-49FE-9C8E-06519BC1CA65}"/>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4000"/>
                    </a14:imgEffect>
                    <a14:imgEffect>
                      <a14:brightnessContrast contrast="5000"/>
                    </a14:imgEffect>
                  </a14:imgLayer>
                </a14:imgProps>
              </a:ext>
            </a:extLst>
          </a:blip>
          <a:stretch>
            <a:fillRect/>
          </a:stretch>
        </p:blipFill>
        <p:spPr>
          <a:xfrm>
            <a:off x="7135281" y="3769461"/>
            <a:ext cx="1786681" cy="542700"/>
          </a:xfrm>
          <a:prstGeom prst="rect">
            <a:avLst/>
          </a:prstGeom>
        </p:spPr>
      </p:pic>
      <p:sp>
        <p:nvSpPr>
          <p:cNvPr id="19" name="Rectangle 18">
            <a:extLst>
              <a:ext uri="{FF2B5EF4-FFF2-40B4-BE49-F238E27FC236}">
                <a16:creationId xmlns:a16="http://schemas.microsoft.com/office/drawing/2014/main" id="{7A6F0110-52A7-4B36-8E91-65179E77E9B7}"/>
              </a:ext>
            </a:extLst>
          </p:cNvPr>
          <p:cNvSpPr/>
          <p:nvPr/>
        </p:nvSpPr>
        <p:spPr>
          <a:xfrm>
            <a:off x="5135880" y="4312161"/>
            <a:ext cx="6915150" cy="600164"/>
          </a:xfrm>
          <a:prstGeom prst="rect">
            <a:avLst/>
          </a:prstGeom>
        </p:spPr>
        <p:txBody>
          <a:bodyPr wrap="square">
            <a:spAutoFit/>
          </a:bodyPr>
          <a:lstStyle/>
          <a:p>
            <a:r>
              <a:rPr lang="en-US" sz="1100" dirty="0">
                <a:solidFill>
                  <a:srgbClr val="000000"/>
                </a:solidFill>
                <a:latin typeface="Times New Roman" panose="02020603050405020304" pitchFamily="18" charset="0"/>
                <a:cs typeface="Times New Roman" panose="02020603050405020304" pitchFamily="18" charset="0"/>
              </a:rPr>
              <a:t>The Fröhlich resonance condition then requires a decrease in Re(</a:t>
            </a:r>
            <a:r>
              <a:rPr lang="en-US" sz="1100" i="1" dirty="0" err="1">
                <a:solidFill>
                  <a:srgbClr val="000000"/>
                </a:solidFill>
                <a:latin typeface="Times New Roman" panose="02020603050405020304" pitchFamily="18" charset="0"/>
                <a:cs typeface="Times New Roman" panose="02020603050405020304" pitchFamily="18" charset="0"/>
              </a:rPr>
              <a:t>εp</a:t>
            </a:r>
            <a:r>
              <a:rPr lang="en-US" sz="1100" dirty="0">
                <a:solidFill>
                  <a:srgbClr val="000000"/>
                </a:solidFill>
                <a:latin typeface="Times New Roman" panose="02020603050405020304" pitchFamily="18" charset="0"/>
                <a:cs typeface="Times New Roman" panose="02020603050405020304" pitchFamily="18" charset="0"/>
              </a:rPr>
              <a:t>), for an increase in </a:t>
            </a:r>
            <a:r>
              <a:rPr lang="en-US" sz="1100" i="1" dirty="0" err="1">
                <a:solidFill>
                  <a:srgbClr val="000000"/>
                </a:solidFill>
                <a:latin typeface="Times New Roman" panose="02020603050405020304" pitchFamily="18" charset="0"/>
                <a:cs typeface="Times New Roman" panose="02020603050405020304" pitchFamily="18" charset="0"/>
              </a:rPr>
              <a:t>εm</a:t>
            </a:r>
            <a:r>
              <a:rPr lang="en-US" sz="1100" dirty="0">
                <a:solidFill>
                  <a:srgbClr val="000000"/>
                </a:solidFill>
                <a:latin typeface="Times New Roman" panose="02020603050405020304" pitchFamily="18" charset="0"/>
                <a:cs typeface="Times New Roman" panose="02020603050405020304" pitchFamily="18" charset="0"/>
              </a:rPr>
              <a:t>. For most metals, such as Au and Ag, Re(</a:t>
            </a:r>
            <a:r>
              <a:rPr lang="en-US" sz="1100" i="1" dirty="0" err="1">
                <a:solidFill>
                  <a:srgbClr val="000000"/>
                </a:solidFill>
                <a:latin typeface="Times New Roman" panose="02020603050405020304" pitchFamily="18" charset="0"/>
                <a:cs typeface="Times New Roman" panose="02020603050405020304" pitchFamily="18" charset="0"/>
              </a:rPr>
              <a:t>εp</a:t>
            </a:r>
            <a:r>
              <a:rPr lang="en-US" sz="1100" dirty="0">
                <a:solidFill>
                  <a:srgbClr val="000000"/>
                </a:solidFill>
                <a:latin typeface="Times New Roman" panose="02020603050405020304" pitchFamily="18" charset="0"/>
                <a:cs typeface="Times New Roman" panose="02020603050405020304" pitchFamily="18" charset="0"/>
              </a:rPr>
              <a:t>) decreases and </a:t>
            </a:r>
            <a:r>
              <a:rPr lang="en-US" sz="1100" dirty="0" err="1">
                <a:solidFill>
                  <a:srgbClr val="000000"/>
                </a:solidFill>
                <a:latin typeface="Times New Roman" panose="02020603050405020304" pitchFamily="18" charset="0"/>
                <a:cs typeface="Times New Roman" panose="02020603050405020304" pitchFamily="18" charset="0"/>
              </a:rPr>
              <a:t>Im</a:t>
            </a:r>
            <a:r>
              <a:rPr lang="en-US" sz="1100" dirty="0">
                <a:solidFill>
                  <a:srgbClr val="000000"/>
                </a:solidFill>
                <a:latin typeface="Times New Roman" panose="02020603050405020304" pitchFamily="18" charset="0"/>
                <a:cs typeface="Times New Roman" panose="02020603050405020304" pitchFamily="18" charset="0"/>
              </a:rPr>
              <a:t>(</a:t>
            </a:r>
            <a:r>
              <a:rPr lang="en-US" sz="1100" i="1" dirty="0" err="1">
                <a:solidFill>
                  <a:srgbClr val="000000"/>
                </a:solidFill>
                <a:latin typeface="Times New Roman" panose="02020603050405020304" pitchFamily="18" charset="0"/>
                <a:cs typeface="Times New Roman" panose="02020603050405020304" pitchFamily="18" charset="0"/>
              </a:rPr>
              <a:t>εp</a:t>
            </a:r>
            <a:r>
              <a:rPr lang="en-US" sz="1100" dirty="0">
                <a:solidFill>
                  <a:srgbClr val="000000"/>
                </a:solidFill>
                <a:latin typeface="Times New Roman" panose="02020603050405020304" pitchFamily="18" charset="0"/>
                <a:cs typeface="Times New Roman" panose="02020603050405020304" pitchFamily="18" charset="0"/>
              </a:rPr>
              <a:t>) increases with decreasing frequency around the resonance. Therefore, the peaks in the absorption </a:t>
            </a:r>
            <a:r>
              <a:rPr lang="en-US" sz="1100" dirty="0">
                <a:latin typeface="Times New Roman" panose="02020603050405020304" pitchFamily="18" charset="0"/>
                <a:cs typeface="Times New Roman" panose="02020603050405020304" pitchFamily="18" charset="0"/>
              </a:rPr>
              <a:t>spectra are shifted to longer wavelengths and become broader and more intense with the increase in </a:t>
            </a:r>
            <a:r>
              <a:rPr lang="en-US" sz="1100" i="1" dirty="0" err="1">
                <a:latin typeface="Times New Roman" panose="02020603050405020304" pitchFamily="18" charset="0"/>
                <a:cs typeface="Times New Roman" panose="02020603050405020304" pitchFamily="18" charset="0"/>
              </a:rPr>
              <a:t>εm</a:t>
            </a:r>
            <a:endParaRPr lang="en-US" sz="1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04C0BD3-7481-6947-3D8D-650B0BC5D098}"/>
              </a:ext>
            </a:extLst>
          </p:cNvPr>
          <p:cNvSpPr txBox="1"/>
          <p:nvPr/>
        </p:nvSpPr>
        <p:spPr>
          <a:xfrm>
            <a:off x="376767" y="6298961"/>
            <a:ext cx="11258247" cy="369332"/>
          </a:xfrm>
          <a:prstGeom prst="rect">
            <a:avLst/>
          </a:prstGeom>
          <a:noFill/>
        </p:spPr>
        <p:txBody>
          <a:bodyPr wrap="square">
            <a:spAutoFit/>
          </a:bodyPr>
          <a:lstStyle/>
          <a:p>
            <a:r>
              <a:rPr lang="en-US" dirty="0"/>
              <a:t>[1] C. F. </a:t>
            </a:r>
            <a:r>
              <a:rPr lang="en-US" dirty="0" err="1"/>
              <a:t>Bohren</a:t>
            </a:r>
            <a:r>
              <a:rPr lang="en-US" dirty="0"/>
              <a:t> and D. R. Huffman, Absorption and scattering of light by small particles (Wiley </a:t>
            </a:r>
            <a:r>
              <a:rPr lang="en-US" dirty="0" err="1"/>
              <a:t>Interscience</a:t>
            </a:r>
            <a:r>
              <a:rPr lang="en-US" dirty="0"/>
              <a:t>, 1983). </a:t>
            </a:r>
          </a:p>
        </p:txBody>
      </p:sp>
    </p:spTree>
    <p:extLst>
      <p:ext uri="{BB962C8B-B14F-4D97-AF65-F5344CB8AC3E}">
        <p14:creationId xmlns:p14="http://schemas.microsoft.com/office/powerpoint/2010/main" val="3002641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6DD2-D9AB-4048-95BE-8F89CFC0FD8E}"/>
              </a:ext>
            </a:extLst>
          </p:cNvPr>
          <p:cNvSpPr>
            <a:spLocks noGrp="1"/>
          </p:cNvSpPr>
          <p:nvPr>
            <p:ph type="title"/>
          </p:nvPr>
        </p:nvSpPr>
        <p:spPr>
          <a:xfrm>
            <a:off x="838200" y="365125"/>
            <a:ext cx="10515600" cy="448791"/>
          </a:xfrm>
        </p:spPr>
        <p:txBody>
          <a:bodyPr>
            <a:normAutofit fontScale="90000"/>
          </a:bodyPr>
          <a:lstStyle/>
          <a:p>
            <a:r>
              <a:rPr lang="en-US" dirty="0"/>
              <a:t>Ag np 10 nm size</a:t>
            </a:r>
          </a:p>
        </p:txBody>
      </p:sp>
      <p:pic>
        <p:nvPicPr>
          <p:cNvPr id="4" name="Content Placeholder 3">
            <a:extLst>
              <a:ext uri="{FF2B5EF4-FFF2-40B4-BE49-F238E27FC236}">
                <a16:creationId xmlns:a16="http://schemas.microsoft.com/office/drawing/2014/main" id="{6E3FF823-531B-48B0-A722-839E333D5893}"/>
              </a:ext>
            </a:extLst>
          </p:cNvPr>
          <p:cNvPicPr>
            <a:picLocks noGrp="1" noChangeAspect="1"/>
          </p:cNvPicPr>
          <p:nvPr>
            <p:ph idx="1"/>
          </p:nvPr>
        </p:nvPicPr>
        <p:blipFill>
          <a:blip r:embed="rId2"/>
          <a:stretch>
            <a:fillRect/>
          </a:stretch>
        </p:blipFill>
        <p:spPr>
          <a:xfrm>
            <a:off x="1612798" y="813916"/>
            <a:ext cx="10650912" cy="5678959"/>
          </a:xfrm>
          <a:prstGeom prst="rect">
            <a:avLst/>
          </a:prstGeom>
        </p:spPr>
      </p:pic>
    </p:spTree>
    <p:extLst>
      <p:ext uri="{BB962C8B-B14F-4D97-AF65-F5344CB8AC3E}">
        <p14:creationId xmlns:p14="http://schemas.microsoft.com/office/powerpoint/2010/main" val="171474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ED32-B9CC-446A-9D25-069301AA16E4}"/>
              </a:ext>
            </a:extLst>
          </p:cNvPr>
          <p:cNvSpPr>
            <a:spLocks noGrp="1"/>
          </p:cNvSpPr>
          <p:nvPr>
            <p:ph type="title"/>
          </p:nvPr>
        </p:nvSpPr>
        <p:spPr>
          <a:xfrm>
            <a:off x="838200" y="365125"/>
            <a:ext cx="10515600" cy="580347"/>
          </a:xfrm>
        </p:spPr>
        <p:txBody>
          <a:bodyPr>
            <a:normAutofit fontScale="90000"/>
          </a:bodyPr>
          <a:lstStyle/>
          <a:p>
            <a:r>
              <a:rPr lang="en-US" dirty="0"/>
              <a:t>Ag Np 50 nm size</a:t>
            </a:r>
          </a:p>
        </p:txBody>
      </p:sp>
      <p:pic>
        <p:nvPicPr>
          <p:cNvPr id="4" name="Content Placeholder 3">
            <a:extLst>
              <a:ext uri="{FF2B5EF4-FFF2-40B4-BE49-F238E27FC236}">
                <a16:creationId xmlns:a16="http://schemas.microsoft.com/office/drawing/2014/main" id="{4D640FCF-7556-42F4-8ED6-D61C18ACCF5E}"/>
              </a:ext>
            </a:extLst>
          </p:cNvPr>
          <p:cNvPicPr>
            <a:picLocks noGrp="1" noChangeAspect="1"/>
          </p:cNvPicPr>
          <p:nvPr>
            <p:ph idx="1"/>
          </p:nvPr>
        </p:nvPicPr>
        <p:blipFill>
          <a:blip r:embed="rId2"/>
          <a:stretch>
            <a:fillRect/>
          </a:stretch>
        </p:blipFill>
        <p:spPr>
          <a:xfrm>
            <a:off x="2009373" y="998738"/>
            <a:ext cx="9726422" cy="5178225"/>
          </a:xfrm>
          <a:prstGeom prst="rect">
            <a:avLst/>
          </a:prstGeom>
        </p:spPr>
      </p:pic>
    </p:spTree>
    <p:extLst>
      <p:ext uri="{BB962C8B-B14F-4D97-AF65-F5344CB8AC3E}">
        <p14:creationId xmlns:p14="http://schemas.microsoft.com/office/powerpoint/2010/main" val="206414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FDE1-7B54-4EBF-B643-DF3FAFCF51DA}"/>
              </a:ext>
            </a:extLst>
          </p:cNvPr>
          <p:cNvSpPr>
            <a:spLocks noGrp="1"/>
          </p:cNvSpPr>
          <p:nvPr>
            <p:ph type="title"/>
          </p:nvPr>
        </p:nvSpPr>
        <p:spPr>
          <a:xfrm>
            <a:off x="847816" y="365126"/>
            <a:ext cx="10505983" cy="407232"/>
          </a:xfrm>
        </p:spPr>
        <p:txBody>
          <a:bodyPr>
            <a:normAutofit fontScale="90000"/>
          </a:bodyPr>
          <a:lstStyle/>
          <a:p>
            <a:r>
              <a:rPr lang="en-US" dirty="0"/>
              <a:t>Ag Np 100 nm size</a:t>
            </a:r>
          </a:p>
        </p:txBody>
      </p:sp>
      <p:pic>
        <p:nvPicPr>
          <p:cNvPr id="4" name="Content Placeholder 3">
            <a:extLst>
              <a:ext uri="{FF2B5EF4-FFF2-40B4-BE49-F238E27FC236}">
                <a16:creationId xmlns:a16="http://schemas.microsoft.com/office/drawing/2014/main" id="{815DA777-BB64-40E7-B6BC-4BF9DBDCC47B}"/>
              </a:ext>
            </a:extLst>
          </p:cNvPr>
          <p:cNvPicPr>
            <a:picLocks noGrp="1" noChangeAspect="1"/>
          </p:cNvPicPr>
          <p:nvPr>
            <p:ph idx="1"/>
          </p:nvPr>
        </p:nvPicPr>
        <p:blipFill>
          <a:blip r:embed="rId2"/>
          <a:stretch>
            <a:fillRect/>
          </a:stretch>
        </p:blipFill>
        <p:spPr>
          <a:xfrm>
            <a:off x="1921751" y="941033"/>
            <a:ext cx="9445536" cy="5235930"/>
          </a:xfrm>
          <a:prstGeom prst="rect">
            <a:avLst/>
          </a:prstGeom>
        </p:spPr>
      </p:pic>
    </p:spTree>
    <p:extLst>
      <p:ext uri="{BB962C8B-B14F-4D97-AF65-F5344CB8AC3E}">
        <p14:creationId xmlns:p14="http://schemas.microsoft.com/office/powerpoint/2010/main" val="189269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E774-D889-4806-B5A5-3D61559AB628}"/>
              </a:ext>
            </a:extLst>
          </p:cNvPr>
          <p:cNvSpPr>
            <a:spLocks noGrp="1"/>
          </p:cNvSpPr>
          <p:nvPr>
            <p:ph type="title"/>
          </p:nvPr>
        </p:nvSpPr>
        <p:spPr>
          <a:xfrm>
            <a:off x="838200" y="365125"/>
            <a:ext cx="10515600" cy="424089"/>
          </a:xfrm>
        </p:spPr>
        <p:txBody>
          <a:bodyPr>
            <a:normAutofit fontScale="90000"/>
          </a:bodyPr>
          <a:lstStyle/>
          <a:p>
            <a:r>
              <a:rPr lang="en-US" sz="2800" b="1" dirty="0">
                <a:solidFill>
                  <a:schemeClr val="accent1"/>
                </a:solidFill>
                <a:effectLst>
                  <a:outerShdw blurRad="50800" dist="38100" dir="2700000" algn="tl" rotWithShape="0">
                    <a:schemeClr val="accent5">
                      <a:alpha val="40000"/>
                    </a:schemeClr>
                  </a:outerShdw>
                </a:effectLst>
              </a:rPr>
              <a:t>Mie scattering for Water droplet of a = 272.58467103348891669 nm, by for 500 nm wavelength of incident light</a:t>
            </a:r>
            <a:endParaRPr lang="en-US" sz="2800" dirty="0"/>
          </a:p>
        </p:txBody>
      </p:sp>
      <p:sp>
        <p:nvSpPr>
          <p:cNvPr id="3" name="Content Placeholder 2">
            <a:extLst>
              <a:ext uri="{FF2B5EF4-FFF2-40B4-BE49-F238E27FC236}">
                <a16:creationId xmlns:a16="http://schemas.microsoft.com/office/drawing/2014/main" id="{DBB051DF-7FB3-41E8-8E68-5172E79E35C4}"/>
              </a:ext>
            </a:extLst>
          </p:cNvPr>
          <p:cNvSpPr>
            <a:spLocks noGrp="1"/>
          </p:cNvSpPr>
          <p:nvPr>
            <p:ph idx="1"/>
          </p:nvPr>
        </p:nvSpPr>
        <p:spPr>
          <a:xfrm>
            <a:off x="3222171" y="1253331"/>
            <a:ext cx="5540830" cy="4351338"/>
          </a:xfrm>
        </p:spPr>
        <p:txBody>
          <a:bodyPr>
            <a:normAutofit/>
          </a:bodyPr>
          <a:lstStyle/>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err="1">
                <a:latin typeface="Times New Roman" panose="02020603050405020304" pitchFamily="18" charset="0"/>
                <a:cs typeface="Times New Roman" panose="02020603050405020304" pitchFamily="18" charset="0"/>
              </a:rPr>
              <a:t>Q</a:t>
            </a:r>
            <a:r>
              <a:rPr lang="en-US" sz="2400" b="1" baseline="-25000" dirty="0" err="1">
                <a:latin typeface="Times New Roman" panose="02020603050405020304" pitchFamily="18" charset="0"/>
                <a:cs typeface="Times New Roman" panose="02020603050405020304" pitchFamily="18" charset="0"/>
              </a:rPr>
              <a:t>sca</a:t>
            </a:r>
            <a:r>
              <a:rPr lang="en-US" sz="2400" b="1" baseline="-25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2.214978468953743</a:t>
            </a:r>
          </a:p>
          <a:p>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ext  </a:t>
            </a:r>
            <a:r>
              <a:rPr lang="en-US" sz="2400" b="1" dirty="0">
                <a:latin typeface="Times New Roman" panose="02020603050405020304" pitchFamily="18" charset="0"/>
                <a:cs typeface="Times New Roman" panose="02020603050405020304" pitchFamily="18" charset="0"/>
              </a:rPr>
              <a:t>= 2.279883380644652</a:t>
            </a:r>
          </a:p>
          <a:p>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abs  </a:t>
            </a:r>
            <a:r>
              <a:rPr lang="en-US" sz="2400" b="1" dirty="0">
                <a:latin typeface="Times New Roman" panose="02020603050405020304" pitchFamily="18" charset="0"/>
                <a:cs typeface="Times New Roman" panose="02020603050405020304" pitchFamily="18" charset="0"/>
              </a:rPr>
              <a:t>= 0.064904911690909</a:t>
            </a:r>
          </a:p>
          <a:p>
            <a:r>
              <a:rPr lang="en-US" sz="2400" b="1" dirty="0">
                <a:latin typeface="Times New Roman" panose="02020603050405020304" pitchFamily="18" charset="0"/>
                <a:cs typeface="Times New Roman" panose="02020603050405020304" pitchFamily="18" charset="0"/>
              </a:rPr>
              <a:t>Q</a:t>
            </a:r>
            <a:r>
              <a:rPr lang="en-US" sz="2400" b="1" baseline="-25000" dirty="0">
                <a:latin typeface="Times New Roman" panose="02020603050405020304" pitchFamily="18" charset="0"/>
                <a:cs typeface="Times New Roman" panose="02020603050405020304" pitchFamily="18" charset="0"/>
              </a:rPr>
              <a:t>back  </a:t>
            </a:r>
            <a:r>
              <a:rPr lang="en-US" sz="2400" b="1" dirty="0">
                <a:latin typeface="Times New Roman" panose="02020603050405020304" pitchFamily="18" charset="0"/>
                <a:cs typeface="Times New Roman" panose="02020603050405020304" pitchFamily="18" charset="0"/>
              </a:rPr>
              <a:t>= 0.001213525192936</a:t>
            </a:r>
            <a:endParaRPr lang="en-US" sz="4000" b="1"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785DEB13-A313-4BFD-9C50-E7DA5F254C45}"/>
              </a:ext>
            </a:extLst>
          </p:cNvPr>
          <p:cNvPicPr>
            <a:picLocks noChangeAspect="1"/>
          </p:cNvPicPr>
          <p:nvPr/>
        </p:nvPicPr>
        <p:blipFill>
          <a:blip r:embed="rId2"/>
          <a:stretch>
            <a:fillRect/>
          </a:stretch>
        </p:blipFill>
        <p:spPr>
          <a:xfrm>
            <a:off x="2699656" y="1362188"/>
            <a:ext cx="5803318" cy="793183"/>
          </a:xfrm>
          <a:prstGeom prst="rect">
            <a:avLst/>
          </a:prstGeom>
        </p:spPr>
      </p:pic>
    </p:spTree>
    <p:extLst>
      <p:ext uri="{BB962C8B-B14F-4D97-AF65-F5344CB8AC3E}">
        <p14:creationId xmlns:p14="http://schemas.microsoft.com/office/powerpoint/2010/main" val="196319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40AF-73EF-400A-844A-100CC95118B3}"/>
              </a:ext>
            </a:extLst>
          </p:cNvPr>
          <p:cNvSpPr>
            <a:spLocks noGrp="1"/>
          </p:cNvSpPr>
          <p:nvPr>
            <p:ph type="title"/>
          </p:nvPr>
        </p:nvSpPr>
        <p:spPr>
          <a:xfrm>
            <a:off x="544286" y="343833"/>
            <a:ext cx="11125200" cy="522061"/>
          </a:xfrm>
        </p:spPr>
        <p:txBody>
          <a:bodyPr>
            <a:normAutofit fontScale="90000"/>
          </a:bodyPr>
          <a:lstStyle/>
          <a:p>
            <a:r>
              <a:rPr lang="en-US" sz="2800" b="1" dirty="0">
                <a:solidFill>
                  <a:schemeClr val="accent1"/>
                </a:solidFill>
                <a:effectLst>
                  <a:outerShdw blurRad="50800" dist="38100" dir="2700000" algn="tl" rotWithShape="0">
                    <a:schemeClr val="accent5">
                      <a:alpha val="40000"/>
                    </a:schemeClr>
                  </a:outerShdw>
                </a:effectLst>
              </a:rPr>
              <a:t>Mie scattering for Water droplet of a = 272.58467103348891669 nm, by for 500 nm wavelength of the incident light , K = 11.423973285781065 </a:t>
            </a:r>
            <a:r>
              <a:rPr lang="el-GR" sz="2800" b="1" dirty="0">
                <a:solidFill>
                  <a:schemeClr val="accent1"/>
                </a:solidFill>
                <a:effectLst>
                  <a:outerShdw blurRad="50800" dist="38100" dir="2700000" algn="tl" rotWithShape="0">
                    <a:schemeClr val="accent5">
                      <a:alpha val="40000"/>
                    </a:schemeClr>
                  </a:outerShdw>
                </a:effectLst>
              </a:rPr>
              <a:t>μ</a:t>
            </a:r>
            <a:r>
              <a:rPr lang="en-US" sz="2800" b="1" dirty="0">
                <a:solidFill>
                  <a:schemeClr val="accent1"/>
                </a:solidFill>
                <a:effectLst>
                  <a:outerShdw blurRad="50800" dist="38100" dir="2700000" algn="tl" rotWithShape="0">
                    <a:schemeClr val="accent5">
                      <a:alpha val="40000"/>
                    </a:schemeClr>
                  </a:outerShdw>
                </a:effectLst>
              </a:rPr>
              <a:t>m</a:t>
            </a:r>
            <a:r>
              <a:rPr lang="en-US" sz="2800" b="1" baseline="30000" dirty="0">
                <a:solidFill>
                  <a:schemeClr val="accent1"/>
                </a:solidFill>
                <a:effectLst>
                  <a:outerShdw blurRad="50800" dist="38100" dir="2700000" algn="tl" rotWithShape="0">
                    <a:schemeClr val="accent5">
                      <a:alpha val="40000"/>
                    </a:schemeClr>
                  </a:outerShdw>
                </a:effectLst>
              </a:rPr>
              <a:t>-1</a:t>
            </a:r>
            <a:r>
              <a:rPr lang="en-US" sz="2800" b="1" dirty="0">
                <a:solidFill>
                  <a:schemeClr val="accent1"/>
                </a:solidFill>
                <a:effectLst>
                  <a:outerShdw blurRad="50800" dist="38100" dir="2700000" algn="tl" rotWithShape="0">
                    <a:schemeClr val="accent5">
                      <a:alpha val="40000"/>
                    </a:schemeClr>
                  </a:outerShdw>
                </a:effectLst>
              </a:rPr>
              <a:t>, and I pick r = 10 </a:t>
            </a:r>
            <a:r>
              <a:rPr lang="el-GR" sz="2800" b="1" dirty="0">
                <a:solidFill>
                  <a:schemeClr val="accent1"/>
                </a:solidFill>
                <a:effectLst>
                  <a:outerShdw blurRad="50800" dist="38100" dir="2700000" algn="tl" rotWithShape="0">
                    <a:schemeClr val="accent5">
                      <a:alpha val="40000"/>
                    </a:schemeClr>
                  </a:outerShdw>
                </a:effectLst>
              </a:rPr>
              <a:t>μ</a:t>
            </a:r>
            <a:r>
              <a:rPr lang="en-US" sz="2800" b="1" dirty="0">
                <a:solidFill>
                  <a:schemeClr val="accent1"/>
                </a:solidFill>
                <a:effectLst>
                  <a:outerShdw blurRad="50800" dist="38100" dir="2700000" algn="tl" rotWithShape="0">
                    <a:schemeClr val="accent5">
                      <a:alpha val="40000"/>
                    </a:schemeClr>
                  </a:outerShdw>
                </a:effectLst>
              </a:rPr>
              <a:t>m</a:t>
            </a:r>
            <a:endParaRPr lang="en-US" sz="2800" dirty="0"/>
          </a:p>
        </p:txBody>
      </p:sp>
      <p:pic>
        <p:nvPicPr>
          <p:cNvPr id="9" name="Picture 8">
            <a:extLst>
              <a:ext uri="{FF2B5EF4-FFF2-40B4-BE49-F238E27FC236}">
                <a16:creationId xmlns:a16="http://schemas.microsoft.com/office/drawing/2014/main" id="{AE4A6366-ACA1-4EF0-A6AF-742D89B510AE}"/>
              </a:ext>
            </a:extLst>
          </p:cNvPr>
          <p:cNvPicPr>
            <a:picLocks noChangeAspect="1"/>
          </p:cNvPicPr>
          <p:nvPr/>
        </p:nvPicPr>
        <p:blipFill>
          <a:blip r:embed="rId2"/>
          <a:stretch>
            <a:fillRect/>
          </a:stretch>
        </p:blipFill>
        <p:spPr>
          <a:xfrm>
            <a:off x="290945" y="1209675"/>
            <a:ext cx="3607008" cy="2286000"/>
          </a:xfrm>
          <a:prstGeom prst="rect">
            <a:avLst/>
          </a:prstGeom>
        </p:spPr>
      </p:pic>
      <p:sp>
        <p:nvSpPr>
          <p:cNvPr id="10" name="TextBox 9">
            <a:extLst>
              <a:ext uri="{FF2B5EF4-FFF2-40B4-BE49-F238E27FC236}">
                <a16:creationId xmlns:a16="http://schemas.microsoft.com/office/drawing/2014/main" id="{1AB55EA0-7652-412F-9CBA-0A49DE1B9BA1}"/>
              </a:ext>
            </a:extLst>
          </p:cNvPr>
          <p:cNvSpPr txBox="1"/>
          <p:nvPr/>
        </p:nvSpPr>
        <p:spPr>
          <a:xfrm>
            <a:off x="429818" y="1381616"/>
            <a:ext cx="3428754" cy="369332"/>
          </a:xfrm>
          <a:prstGeom prst="rect">
            <a:avLst/>
          </a:prstGeom>
          <a:noFill/>
        </p:spPr>
        <p:txBody>
          <a:bodyPr wrap="square" rtlCol="0">
            <a:spAutoFit/>
          </a:bodyPr>
          <a:lstStyle/>
          <a:p>
            <a:r>
              <a:rPr lang="en-US" dirty="0"/>
              <a:t>Muller matrix for 0 degree</a:t>
            </a:r>
          </a:p>
        </p:txBody>
      </p:sp>
      <p:pic>
        <p:nvPicPr>
          <p:cNvPr id="11" name="Picture 10">
            <a:extLst>
              <a:ext uri="{FF2B5EF4-FFF2-40B4-BE49-F238E27FC236}">
                <a16:creationId xmlns:a16="http://schemas.microsoft.com/office/drawing/2014/main" id="{28B1320B-CD3F-4379-8947-187BD095C71B}"/>
              </a:ext>
            </a:extLst>
          </p:cNvPr>
          <p:cNvPicPr>
            <a:picLocks noChangeAspect="1"/>
          </p:cNvPicPr>
          <p:nvPr/>
        </p:nvPicPr>
        <p:blipFill>
          <a:blip r:embed="rId3"/>
          <a:stretch>
            <a:fillRect/>
          </a:stretch>
        </p:blipFill>
        <p:spPr>
          <a:xfrm>
            <a:off x="4106099" y="1240737"/>
            <a:ext cx="3596947" cy="2133460"/>
          </a:xfrm>
          <a:prstGeom prst="rect">
            <a:avLst/>
          </a:prstGeom>
        </p:spPr>
      </p:pic>
      <p:sp>
        <p:nvSpPr>
          <p:cNvPr id="12" name="TextBox 11">
            <a:extLst>
              <a:ext uri="{FF2B5EF4-FFF2-40B4-BE49-F238E27FC236}">
                <a16:creationId xmlns:a16="http://schemas.microsoft.com/office/drawing/2014/main" id="{77B556DD-6A66-4D93-BABF-63D972EEA18A}"/>
              </a:ext>
            </a:extLst>
          </p:cNvPr>
          <p:cNvSpPr txBox="1"/>
          <p:nvPr/>
        </p:nvSpPr>
        <p:spPr>
          <a:xfrm>
            <a:off x="4482438" y="1381616"/>
            <a:ext cx="3428754" cy="369332"/>
          </a:xfrm>
          <a:prstGeom prst="rect">
            <a:avLst/>
          </a:prstGeom>
          <a:noFill/>
        </p:spPr>
        <p:txBody>
          <a:bodyPr wrap="square" rtlCol="0">
            <a:spAutoFit/>
          </a:bodyPr>
          <a:lstStyle/>
          <a:p>
            <a:r>
              <a:rPr lang="en-US" dirty="0"/>
              <a:t>Muller matrix for 50 degree</a:t>
            </a:r>
          </a:p>
        </p:txBody>
      </p:sp>
      <p:pic>
        <p:nvPicPr>
          <p:cNvPr id="13" name="Picture 12">
            <a:extLst>
              <a:ext uri="{FF2B5EF4-FFF2-40B4-BE49-F238E27FC236}">
                <a16:creationId xmlns:a16="http://schemas.microsoft.com/office/drawing/2014/main" id="{F5B124EB-A1F2-4999-8F66-97BB1A4747BF}"/>
              </a:ext>
            </a:extLst>
          </p:cNvPr>
          <p:cNvPicPr>
            <a:picLocks noChangeAspect="1"/>
          </p:cNvPicPr>
          <p:nvPr/>
        </p:nvPicPr>
        <p:blipFill>
          <a:blip r:embed="rId4"/>
          <a:stretch>
            <a:fillRect/>
          </a:stretch>
        </p:blipFill>
        <p:spPr>
          <a:xfrm>
            <a:off x="1605057" y="4005741"/>
            <a:ext cx="3122386" cy="1906703"/>
          </a:xfrm>
          <a:prstGeom prst="rect">
            <a:avLst/>
          </a:prstGeom>
        </p:spPr>
      </p:pic>
      <p:sp>
        <p:nvSpPr>
          <p:cNvPr id="14" name="TextBox 13">
            <a:extLst>
              <a:ext uri="{FF2B5EF4-FFF2-40B4-BE49-F238E27FC236}">
                <a16:creationId xmlns:a16="http://schemas.microsoft.com/office/drawing/2014/main" id="{DDA84DC6-0025-4DC9-B89F-F9304875DD8F}"/>
              </a:ext>
            </a:extLst>
          </p:cNvPr>
          <p:cNvSpPr txBox="1"/>
          <p:nvPr/>
        </p:nvSpPr>
        <p:spPr>
          <a:xfrm>
            <a:off x="1605057" y="4142336"/>
            <a:ext cx="3428754" cy="369332"/>
          </a:xfrm>
          <a:prstGeom prst="rect">
            <a:avLst/>
          </a:prstGeom>
          <a:noFill/>
        </p:spPr>
        <p:txBody>
          <a:bodyPr wrap="square" rtlCol="0">
            <a:spAutoFit/>
          </a:bodyPr>
          <a:lstStyle/>
          <a:p>
            <a:r>
              <a:rPr lang="en-US" dirty="0"/>
              <a:t>Muller matrix for 100 degree</a:t>
            </a:r>
          </a:p>
        </p:txBody>
      </p:sp>
      <p:pic>
        <p:nvPicPr>
          <p:cNvPr id="15" name="Picture 14">
            <a:extLst>
              <a:ext uri="{FF2B5EF4-FFF2-40B4-BE49-F238E27FC236}">
                <a16:creationId xmlns:a16="http://schemas.microsoft.com/office/drawing/2014/main" id="{904DB5F6-F1E3-4652-A889-D31D3B808EE2}"/>
              </a:ext>
            </a:extLst>
          </p:cNvPr>
          <p:cNvPicPr>
            <a:picLocks noChangeAspect="1"/>
          </p:cNvPicPr>
          <p:nvPr/>
        </p:nvPicPr>
        <p:blipFill>
          <a:blip r:embed="rId5"/>
          <a:stretch>
            <a:fillRect/>
          </a:stretch>
        </p:blipFill>
        <p:spPr>
          <a:xfrm>
            <a:off x="5360829" y="3963578"/>
            <a:ext cx="3628830" cy="2133460"/>
          </a:xfrm>
          <a:prstGeom prst="rect">
            <a:avLst/>
          </a:prstGeom>
        </p:spPr>
      </p:pic>
      <p:sp>
        <p:nvSpPr>
          <p:cNvPr id="16" name="TextBox 15">
            <a:extLst>
              <a:ext uri="{FF2B5EF4-FFF2-40B4-BE49-F238E27FC236}">
                <a16:creationId xmlns:a16="http://schemas.microsoft.com/office/drawing/2014/main" id="{53F386DF-0558-4888-ADEE-2F42A776BB83}"/>
              </a:ext>
            </a:extLst>
          </p:cNvPr>
          <p:cNvSpPr txBox="1"/>
          <p:nvPr/>
        </p:nvSpPr>
        <p:spPr>
          <a:xfrm>
            <a:off x="5560905" y="4103523"/>
            <a:ext cx="3428754" cy="369332"/>
          </a:xfrm>
          <a:prstGeom prst="rect">
            <a:avLst/>
          </a:prstGeom>
          <a:noFill/>
        </p:spPr>
        <p:txBody>
          <a:bodyPr wrap="square" rtlCol="0">
            <a:spAutoFit/>
          </a:bodyPr>
          <a:lstStyle/>
          <a:p>
            <a:r>
              <a:rPr lang="en-US" dirty="0"/>
              <a:t>Muller matrix for 150 degree</a:t>
            </a:r>
          </a:p>
        </p:txBody>
      </p:sp>
      <p:sp>
        <p:nvSpPr>
          <p:cNvPr id="17" name="TextBox 16">
            <a:extLst>
              <a:ext uri="{FF2B5EF4-FFF2-40B4-BE49-F238E27FC236}">
                <a16:creationId xmlns:a16="http://schemas.microsoft.com/office/drawing/2014/main" id="{14ABD5D5-7AB1-4134-8291-BE2423E2C6A7}"/>
              </a:ext>
            </a:extLst>
          </p:cNvPr>
          <p:cNvSpPr txBox="1"/>
          <p:nvPr/>
        </p:nvSpPr>
        <p:spPr>
          <a:xfrm>
            <a:off x="544286" y="6130868"/>
            <a:ext cx="11647714" cy="369332"/>
          </a:xfrm>
          <a:prstGeom prst="rect">
            <a:avLst/>
          </a:prstGeom>
          <a:noFill/>
        </p:spPr>
        <p:txBody>
          <a:bodyPr wrap="square" rtlCol="0">
            <a:spAutoFit/>
          </a:bodyPr>
          <a:lstStyle/>
          <a:p>
            <a:r>
              <a:rPr lang="en-US" dirty="0">
                <a:solidFill>
                  <a:schemeClr val="accent1"/>
                </a:solidFill>
              </a:rPr>
              <a:t>I have shown just 4 angle values. When you will run the code, you can see any value you need to check.</a:t>
            </a:r>
          </a:p>
        </p:txBody>
      </p:sp>
      <p:pic>
        <p:nvPicPr>
          <p:cNvPr id="18" name="Picture 17">
            <a:extLst>
              <a:ext uri="{FF2B5EF4-FFF2-40B4-BE49-F238E27FC236}">
                <a16:creationId xmlns:a16="http://schemas.microsoft.com/office/drawing/2014/main" id="{96E75922-BD3A-4AB7-AD76-A84A028FE43E}"/>
              </a:ext>
            </a:extLst>
          </p:cNvPr>
          <p:cNvPicPr>
            <a:picLocks noChangeAspect="1"/>
          </p:cNvPicPr>
          <p:nvPr/>
        </p:nvPicPr>
        <p:blipFill>
          <a:blip r:embed="rId6"/>
          <a:stretch>
            <a:fillRect/>
          </a:stretch>
        </p:blipFill>
        <p:spPr>
          <a:xfrm>
            <a:off x="7911191" y="1312175"/>
            <a:ext cx="4066063" cy="1391022"/>
          </a:xfrm>
          <a:prstGeom prst="rect">
            <a:avLst/>
          </a:prstGeom>
        </p:spPr>
      </p:pic>
    </p:spTree>
    <p:extLst>
      <p:ext uri="{BB962C8B-B14F-4D97-AF65-F5344CB8AC3E}">
        <p14:creationId xmlns:p14="http://schemas.microsoft.com/office/powerpoint/2010/main" val="181647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BF39-8029-4A75-ADAC-9A062FF9FDC4}"/>
              </a:ext>
            </a:extLst>
          </p:cNvPr>
          <p:cNvSpPr>
            <a:spLocks noGrp="1"/>
          </p:cNvSpPr>
          <p:nvPr>
            <p:ph type="title"/>
          </p:nvPr>
        </p:nvSpPr>
        <p:spPr>
          <a:xfrm>
            <a:off x="607380" y="115410"/>
            <a:ext cx="10515600" cy="1073690"/>
          </a:xfrm>
        </p:spPr>
        <p:txBody>
          <a:bodyPr/>
          <a:lstStyle/>
          <a:p>
            <a:r>
              <a:rPr lang="en-US" sz="2800" b="1" dirty="0">
                <a:solidFill>
                  <a:schemeClr val="accent1"/>
                </a:solidFill>
                <a:effectLst>
                  <a:outerShdw blurRad="50800" dist="38100" dir="2700000" algn="tl" rotWithShape="0">
                    <a:srgbClr val="5B9BD5">
                      <a:alpha val="40000"/>
                    </a:srgbClr>
                  </a:outerShdw>
                </a:effectLst>
              </a:rPr>
              <a:t>Mie scattering for Water droplet of a = 272.58467103348891669 nm, by for 200 - 1000 nm wavelength of incident light</a:t>
            </a:r>
            <a:endParaRPr lang="en-US" dirty="0">
              <a:solidFill>
                <a:schemeClr val="accent1"/>
              </a:solidFill>
            </a:endParaRPr>
          </a:p>
        </p:txBody>
      </p:sp>
      <p:sp>
        <p:nvSpPr>
          <p:cNvPr id="3" name="Content Placeholder 2">
            <a:extLst>
              <a:ext uri="{FF2B5EF4-FFF2-40B4-BE49-F238E27FC236}">
                <a16:creationId xmlns:a16="http://schemas.microsoft.com/office/drawing/2014/main" id="{205EE7E0-7E4D-482C-BB9A-218A44AFE2C3}"/>
              </a:ext>
            </a:extLst>
          </p:cNvPr>
          <p:cNvSpPr>
            <a:spLocks noGrp="1"/>
          </p:cNvSpPr>
          <p:nvPr>
            <p:ph idx="1"/>
          </p:nvPr>
        </p:nvSpPr>
        <p:spPr>
          <a:xfrm>
            <a:off x="257453" y="1446553"/>
            <a:ext cx="2969582" cy="2647465"/>
          </a:xfrm>
        </p:spPr>
        <p:txBody>
          <a:bodyPr>
            <a:normAutofit fontScale="92500"/>
          </a:bodyPr>
          <a:lstStyle/>
          <a:p>
            <a:r>
              <a:rPr lang="en-US" sz="2200" dirty="0"/>
              <a:t>Optical index = (1.3660 + 0.005i) Assuming same for the entire range of spectrum. </a:t>
            </a:r>
          </a:p>
          <a:p>
            <a:r>
              <a:rPr lang="en-US" sz="2200" dirty="0"/>
              <a:t>And refractive index of surrounding medium =1.</a:t>
            </a:r>
          </a:p>
          <a:p>
            <a:r>
              <a:rPr lang="en-US" sz="2200" dirty="0"/>
              <a:t>Perpendicular incident light.</a:t>
            </a:r>
          </a:p>
          <a:p>
            <a:endParaRPr lang="en-US" dirty="0"/>
          </a:p>
        </p:txBody>
      </p:sp>
      <p:pic>
        <p:nvPicPr>
          <p:cNvPr id="8" name="Picture 7">
            <a:extLst>
              <a:ext uri="{FF2B5EF4-FFF2-40B4-BE49-F238E27FC236}">
                <a16:creationId xmlns:a16="http://schemas.microsoft.com/office/drawing/2014/main" id="{6F8A8397-26DD-4B40-B974-1AD625830625}"/>
              </a:ext>
            </a:extLst>
          </p:cNvPr>
          <p:cNvPicPr>
            <a:picLocks noChangeAspect="1"/>
          </p:cNvPicPr>
          <p:nvPr/>
        </p:nvPicPr>
        <p:blipFill>
          <a:blip r:embed="rId2"/>
          <a:stretch>
            <a:fillRect/>
          </a:stretch>
        </p:blipFill>
        <p:spPr>
          <a:xfrm>
            <a:off x="3418569" y="1281165"/>
            <a:ext cx="8515978" cy="5179925"/>
          </a:xfrm>
          <a:prstGeom prst="rect">
            <a:avLst/>
          </a:prstGeom>
        </p:spPr>
      </p:pic>
      <p:pic>
        <p:nvPicPr>
          <p:cNvPr id="4" name="Picture 3">
            <a:extLst>
              <a:ext uri="{FF2B5EF4-FFF2-40B4-BE49-F238E27FC236}">
                <a16:creationId xmlns:a16="http://schemas.microsoft.com/office/drawing/2014/main" id="{3983EACB-E48C-44E0-84DC-1CE6AF40336A}"/>
              </a:ext>
            </a:extLst>
          </p:cNvPr>
          <p:cNvPicPr>
            <a:picLocks noChangeAspect="1"/>
          </p:cNvPicPr>
          <p:nvPr/>
        </p:nvPicPr>
        <p:blipFill>
          <a:blip r:embed="rId3"/>
          <a:stretch>
            <a:fillRect/>
          </a:stretch>
        </p:blipFill>
        <p:spPr>
          <a:xfrm>
            <a:off x="-66538" y="4925787"/>
            <a:ext cx="3617564" cy="1384282"/>
          </a:xfrm>
          <a:prstGeom prst="rect">
            <a:avLst/>
          </a:prstGeom>
        </p:spPr>
      </p:pic>
    </p:spTree>
    <p:extLst>
      <p:ext uri="{BB962C8B-B14F-4D97-AF65-F5344CB8AC3E}">
        <p14:creationId xmlns:p14="http://schemas.microsoft.com/office/powerpoint/2010/main" val="4172912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5F4F3-1E7D-4763-9A64-B11C55590C66}"/>
              </a:ext>
            </a:extLst>
          </p:cNvPr>
          <p:cNvSpPr>
            <a:spLocks noGrp="1"/>
          </p:cNvSpPr>
          <p:nvPr>
            <p:ph type="title"/>
          </p:nvPr>
        </p:nvSpPr>
        <p:spPr>
          <a:xfrm>
            <a:off x="807128" y="215144"/>
            <a:ext cx="10515600" cy="77819"/>
          </a:xfrm>
        </p:spPr>
        <p:txBody>
          <a:bodyPr>
            <a:normAutofit fontScale="90000"/>
          </a:bodyPr>
          <a:lstStyle/>
          <a:p>
            <a:r>
              <a:rPr lang="en-US" b="1" dirty="0">
                <a:solidFill>
                  <a:schemeClr val="accent1"/>
                </a:solidFill>
                <a:latin typeface="Times New Roman" panose="02020603050405020304" pitchFamily="18" charset="0"/>
                <a:cs typeface="Times New Roman" panose="02020603050405020304" pitchFamily="18" charset="0"/>
              </a:rPr>
              <a:t>Angle depend scattering</a:t>
            </a:r>
            <a:endParaRPr lang="en-US" dirty="0"/>
          </a:p>
        </p:txBody>
      </p:sp>
      <p:pic>
        <p:nvPicPr>
          <p:cNvPr id="6" name="Picture 5">
            <a:extLst>
              <a:ext uri="{FF2B5EF4-FFF2-40B4-BE49-F238E27FC236}">
                <a16:creationId xmlns:a16="http://schemas.microsoft.com/office/drawing/2014/main" id="{DE6532B4-F2FB-4298-A6C0-AE4159399D88}"/>
              </a:ext>
            </a:extLst>
          </p:cNvPr>
          <p:cNvPicPr>
            <a:picLocks noChangeAspect="1"/>
          </p:cNvPicPr>
          <p:nvPr/>
        </p:nvPicPr>
        <p:blipFill>
          <a:blip r:embed="rId2"/>
          <a:stretch>
            <a:fillRect/>
          </a:stretch>
        </p:blipFill>
        <p:spPr>
          <a:xfrm>
            <a:off x="126786" y="1829615"/>
            <a:ext cx="6392548" cy="4561872"/>
          </a:xfrm>
          <a:prstGeom prst="rect">
            <a:avLst/>
          </a:prstGeom>
        </p:spPr>
      </p:pic>
      <p:pic>
        <p:nvPicPr>
          <p:cNvPr id="7" name="Picture 6">
            <a:extLst>
              <a:ext uri="{FF2B5EF4-FFF2-40B4-BE49-F238E27FC236}">
                <a16:creationId xmlns:a16="http://schemas.microsoft.com/office/drawing/2014/main" id="{AFD4101A-61C7-4675-AF2C-76E2BD1577A3}"/>
              </a:ext>
            </a:extLst>
          </p:cNvPr>
          <p:cNvPicPr>
            <a:picLocks noChangeAspect="1"/>
          </p:cNvPicPr>
          <p:nvPr/>
        </p:nvPicPr>
        <p:blipFill>
          <a:blip r:embed="rId3"/>
          <a:stretch>
            <a:fillRect/>
          </a:stretch>
        </p:blipFill>
        <p:spPr>
          <a:xfrm>
            <a:off x="6563582" y="624232"/>
            <a:ext cx="5594551" cy="3973167"/>
          </a:xfrm>
          <a:prstGeom prst="rect">
            <a:avLst/>
          </a:prstGeom>
        </p:spPr>
      </p:pic>
      <p:sp>
        <p:nvSpPr>
          <p:cNvPr id="8" name="Rectangle 7">
            <a:extLst>
              <a:ext uri="{FF2B5EF4-FFF2-40B4-BE49-F238E27FC236}">
                <a16:creationId xmlns:a16="http://schemas.microsoft.com/office/drawing/2014/main" id="{80F2AFD0-6FE4-4596-954F-82A9BFD5226D}"/>
              </a:ext>
            </a:extLst>
          </p:cNvPr>
          <p:cNvSpPr/>
          <p:nvPr/>
        </p:nvSpPr>
        <p:spPr>
          <a:xfrm>
            <a:off x="2222179" y="876623"/>
            <a:ext cx="4110888" cy="923330"/>
          </a:xfrm>
          <a:prstGeom prst="rect">
            <a:avLst/>
          </a:prstGeom>
        </p:spPr>
        <p:txBody>
          <a:bodyPr wrap="square">
            <a:spAutoFit/>
          </a:bodyPr>
          <a:lstStyle/>
          <a:p>
            <a:r>
              <a:rPr lang="en-US" dirty="0">
                <a:solidFill>
                  <a:schemeClr val="accent1"/>
                </a:solidFill>
                <a:latin typeface="Times New Roman" panose="02020603050405020304" pitchFamily="18" charset="0"/>
                <a:cs typeface="Times New Roman" panose="02020603050405020304" pitchFamily="18" charset="0"/>
              </a:rPr>
              <a:t>From my code for the water droplet.</a:t>
            </a:r>
          </a:p>
          <a:p>
            <a:r>
              <a:rPr lang="en-US" dirty="0">
                <a:solidFill>
                  <a:schemeClr val="accent1"/>
                </a:solidFill>
                <a:latin typeface="Times New Roman" panose="02020603050405020304" pitchFamily="18" charset="0"/>
                <a:cs typeface="Times New Roman" panose="02020603050405020304" pitchFamily="18" charset="0"/>
              </a:rPr>
              <a:t>So from next slide It can if inferred that it is perpendicular polarization.</a:t>
            </a:r>
          </a:p>
        </p:txBody>
      </p:sp>
    </p:spTree>
    <p:extLst>
      <p:ext uri="{BB962C8B-B14F-4D97-AF65-F5344CB8AC3E}">
        <p14:creationId xmlns:p14="http://schemas.microsoft.com/office/powerpoint/2010/main" val="223634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9B45-A205-4D53-B9B1-A1C9267315C7}"/>
              </a:ext>
            </a:extLst>
          </p:cNvPr>
          <p:cNvSpPr>
            <a:spLocks noGrp="1"/>
          </p:cNvSpPr>
          <p:nvPr>
            <p:ph type="title"/>
          </p:nvPr>
        </p:nvSpPr>
        <p:spPr>
          <a:xfrm>
            <a:off x="838200" y="365126"/>
            <a:ext cx="10515600" cy="171974"/>
          </a:xfrm>
        </p:spPr>
        <p:txBody>
          <a:bodyPr>
            <a:normAutofit fontScale="90000"/>
          </a:bodyPr>
          <a:lstStyle/>
          <a:p>
            <a:r>
              <a:rPr lang="en-US" b="1" dirty="0">
                <a:solidFill>
                  <a:schemeClr val="accent1"/>
                </a:solidFill>
                <a:latin typeface="Times New Roman" panose="02020603050405020304" pitchFamily="18" charset="0"/>
                <a:cs typeface="Times New Roman" panose="02020603050405020304" pitchFamily="18" charset="0"/>
              </a:rPr>
              <a:t>Angle depend scattering</a:t>
            </a:r>
          </a:p>
        </p:txBody>
      </p:sp>
      <p:pic>
        <p:nvPicPr>
          <p:cNvPr id="4" name="Content Placeholder 3">
            <a:extLst>
              <a:ext uri="{FF2B5EF4-FFF2-40B4-BE49-F238E27FC236}">
                <a16:creationId xmlns:a16="http://schemas.microsoft.com/office/drawing/2014/main" id="{70F90499-C0DE-491F-A1D3-8946670A0426}"/>
              </a:ext>
            </a:extLst>
          </p:cNvPr>
          <p:cNvPicPr>
            <a:picLocks noGrp="1" noChangeAspect="1"/>
          </p:cNvPicPr>
          <p:nvPr>
            <p:ph idx="1"/>
          </p:nvPr>
        </p:nvPicPr>
        <p:blipFill>
          <a:blip r:embed="rId2"/>
          <a:stretch>
            <a:fillRect/>
          </a:stretch>
        </p:blipFill>
        <p:spPr>
          <a:xfrm>
            <a:off x="262512" y="867833"/>
            <a:ext cx="9883878" cy="5309130"/>
          </a:xfrm>
          <a:prstGeom prst="rect">
            <a:avLst/>
          </a:prstGeom>
        </p:spPr>
      </p:pic>
    </p:spTree>
    <p:extLst>
      <p:ext uri="{BB962C8B-B14F-4D97-AF65-F5344CB8AC3E}">
        <p14:creationId xmlns:p14="http://schemas.microsoft.com/office/powerpoint/2010/main" val="1767584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C1BE-F008-4A2F-8CF7-ACF69A0E27DE}"/>
              </a:ext>
            </a:extLst>
          </p:cNvPr>
          <p:cNvSpPr>
            <a:spLocks noGrp="1"/>
          </p:cNvSpPr>
          <p:nvPr>
            <p:ph type="title"/>
          </p:nvPr>
        </p:nvSpPr>
        <p:spPr>
          <a:xfrm>
            <a:off x="850900" y="143933"/>
            <a:ext cx="9867900" cy="721255"/>
          </a:xfrm>
        </p:spPr>
        <p:txBody>
          <a:bodyPr/>
          <a:lstStyle/>
          <a:p>
            <a:r>
              <a:rPr lang="en-US" b="1" dirty="0">
                <a:solidFill>
                  <a:schemeClr val="accent1"/>
                </a:solidFill>
                <a:latin typeface="Times New Roman" panose="02020603050405020304" pitchFamily="18" charset="0"/>
                <a:cs typeface="Times New Roman" panose="02020603050405020304" pitchFamily="18" charset="0"/>
              </a:rPr>
              <a:t>Angle depend scattering</a:t>
            </a:r>
            <a:endParaRPr lang="en-US" dirty="0"/>
          </a:p>
        </p:txBody>
      </p:sp>
      <p:sp>
        <p:nvSpPr>
          <p:cNvPr id="6" name="Content Placeholder 5">
            <a:extLst>
              <a:ext uri="{FF2B5EF4-FFF2-40B4-BE49-F238E27FC236}">
                <a16:creationId xmlns:a16="http://schemas.microsoft.com/office/drawing/2014/main" id="{55181B86-C367-4543-86E7-D57F4E58226F}"/>
              </a:ext>
            </a:extLst>
          </p:cNvPr>
          <p:cNvSpPr>
            <a:spLocks noGrp="1"/>
          </p:cNvSpPr>
          <p:nvPr>
            <p:ph idx="1"/>
          </p:nvPr>
        </p:nvSpPr>
        <p:spPr>
          <a:xfrm>
            <a:off x="7670800" y="2201333"/>
            <a:ext cx="2569633" cy="2832630"/>
          </a:xfrm>
        </p:spPr>
        <p:txBody>
          <a:bodyPr/>
          <a:lstStyle/>
          <a:p>
            <a:endParaRPr lang="en-US" dirty="0"/>
          </a:p>
        </p:txBody>
      </p:sp>
      <p:pic>
        <p:nvPicPr>
          <p:cNvPr id="7" name="Picture 6">
            <a:extLst>
              <a:ext uri="{FF2B5EF4-FFF2-40B4-BE49-F238E27FC236}">
                <a16:creationId xmlns:a16="http://schemas.microsoft.com/office/drawing/2014/main" id="{1407031F-D6EE-47D3-93E9-042792513207}"/>
              </a:ext>
            </a:extLst>
          </p:cNvPr>
          <p:cNvPicPr>
            <a:picLocks noChangeAspect="1"/>
          </p:cNvPicPr>
          <p:nvPr/>
        </p:nvPicPr>
        <p:blipFill>
          <a:blip r:embed="rId2"/>
          <a:stretch>
            <a:fillRect/>
          </a:stretch>
        </p:blipFill>
        <p:spPr>
          <a:xfrm>
            <a:off x="1985433" y="916670"/>
            <a:ext cx="10041467" cy="5393992"/>
          </a:xfrm>
          <a:prstGeom prst="rect">
            <a:avLst/>
          </a:prstGeom>
        </p:spPr>
      </p:pic>
      <p:sp>
        <p:nvSpPr>
          <p:cNvPr id="8" name="Rectangle 7">
            <a:extLst>
              <a:ext uri="{FF2B5EF4-FFF2-40B4-BE49-F238E27FC236}">
                <a16:creationId xmlns:a16="http://schemas.microsoft.com/office/drawing/2014/main" id="{20A2155C-B807-494C-A52D-FD86E0740A95}"/>
              </a:ext>
            </a:extLst>
          </p:cNvPr>
          <p:cNvSpPr/>
          <p:nvPr/>
        </p:nvSpPr>
        <p:spPr>
          <a:xfrm>
            <a:off x="165100" y="1059934"/>
            <a:ext cx="1439333" cy="923330"/>
          </a:xfrm>
          <a:prstGeom prst="rect">
            <a:avLst/>
          </a:prstGeom>
        </p:spPr>
        <p:txBody>
          <a:bodyPr wrap="square">
            <a:spAutoFit/>
          </a:bodyPr>
          <a:lstStyle/>
          <a:p>
            <a:r>
              <a:rPr lang="en-US" dirty="0">
                <a:solidFill>
                  <a:schemeClr val="accent1"/>
                </a:solidFill>
                <a:latin typeface="Times New Roman" panose="02020603050405020304" pitchFamily="18" charset="0"/>
                <a:cs typeface="Times New Roman" panose="02020603050405020304" pitchFamily="18" charset="0"/>
              </a:rPr>
              <a:t>From my code for the water droplet</a:t>
            </a:r>
          </a:p>
        </p:txBody>
      </p:sp>
    </p:spTree>
    <p:extLst>
      <p:ext uri="{BB962C8B-B14F-4D97-AF65-F5344CB8AC3E}">
        <p14:creationId xmlns:p14="http://schemas.microsoft.com/office/powerpoint/2010/main" val="159113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14D4-D33B-41F9-8A44-70DA401E2A29}"/>
              </a:ext>
            </a:extLst>
          </p:cNvPr>
          <p:cNvSpPr>
            <a:spLocks noGrp="1"/>
          </p:cNvSpPr>
          <p:nvPr>
            <p:ph type="title"/>
          </p:nvPr>
        </p:nvSpPr>
        <p:spPr>
          <a:xfrm>
            <a:off x="838200" y="365125"/>
            <a:ext cx="7309757" cy="335915"/>
          </a:xfrm>
        </p:spPr>
        <p:txBody>
          <a:bodyPr>
            <a:normAutofit fontScale="90000"/>
          </a:bodyPr>
          <a:lstStyle/>
          <a:p>
            <a:r>
              <a:rPr lang="en-US" b="1" dirty="0">
                <a:solidFill>
                  <a:schemeClr val="accent1"/>
                </a:solidFill>
                <a:latin typeface="Times New Roman" panose="02020603050405020304" pitchFamily="18" charset="0"/>
                <a:cs typeface="Times New Roman" panose="02020603050405020304" pitchFamily="18" charset="0"/>
              </a:rPr>
              <a:t>Angular Mie scattering diagram </a:t>
            </a:r>
          </a:p>
        </p:txBody>
      </p:sp>
      <p:sp>
        <p:nvSpPr>
          <p:cNvPr id="8" name="TextBox 7">
            <a:extLst>
              <a:ext uri="{FF2B5EF4-FFF2-40B4-BE49-F238E27FC236}">
                <a16:creationId xmlns:a16="http://schemas.microsoft.com/office/drawing/2014/main" id="{89F852F7-7DAC-4E22-BE8B-26DCE6F0777C}"/>
              </a:ext>
            </a:extLst>
          </p:cNvPr>
          <p:cNvSpPr txBox="1"/>
          <p:nvPr/>
        </p:nvSpPr>
        <p:spPr>
          <a:xfrm>
            <a:off x="7176408" y="1276603"/>
            <a:ext cx="3337560" cy="369332"/>
          </a:xfrm>
          <a:prstGeom prst="rect">
            <a:avLst/>
          </a:prstGeom>
          <a:noFill/>
        </p:spPr>
        <p:txBody>
          <a:bodyPr wrap="square" rtlCol="0">
            <a:spAutoFit/>
          </a:bodyPr>
          <a:lstStyle/>
          <a:p>
            <a:r>
              <a:rPr lang="en-US" dirty="0">
                <a:solidFill>
                  <a:srgbClr val="4472C4"/>
                </a:solidFill>
                <a:latin typeface="Calibri" panose="020F0502020204030204" pitchFamily="34" charset="0"/>
                <a:ea typeface="Calibri" panose="020F0502020204030204" pitchFamily="34" charset="0"/>
                <a:cs typeface="Times New Roman" panose="02020603050405020304" pitchFamily="18" charset="0"/>
              </a:rPr>
              <a:t>ǀ S</a:t>
            </a:r>
            <a:r>
              <a:rPr lang="en-US" baseline="-25000" dirty="0">
                <a:solidFill>
                  <a:srgbClr val="4472C4"/>
                </a:solidFill>
                <a:latin typeface="Calibri" panose="020F0502020204030204" pitchFamily="34" charset="0"/>
                <a:ea typeface="Calibri" panose="020F0502020204030204" pitchFamily="34" charset="0"/>
                <a:cs typeface="Times New Roman" panose="02020603050405020304" pitchFamily="18" charset="0"/>
              </a:rPr>
              <a:t>1</a:t>
            </a:r>
            <a:r>
              <a:rPr lang="en-US" baseline="30000" dirty="0">
                <a:solidFill>
                  <a:srgbClr val="4472C4"/>
                </a:solidFill>
                <a:latin typeface="Calibri" panose="020F0502020204030204" pitchFamily="34" charset="0"/>
                <a:ea typeface="Calibri" panose="020F0502020204030204" pitchFamily="34" charset="0"/>
                <a:cs typeface="Times New Roman" panose="02020603050405020304" pitchFamily="18" charset="0"/>
              </a:rPr>
              <a:t>2</a:t>
            </a:r>
            <a:r>
              <a:rPr lang="en-US" dirty="0">
                <a:solidFill>
                  <a:srgbClr val="4472C4"/>
                </a:solidFill>
                <a:latin typeface="Calibri" panose="020F0502020204030204" pitchFamily="34" charset="0"/>
                <a:ea typeface="Calibri" panose="020F0502020204030204" pitchFamily="34" charset="0"/>
                <a:cs typeface="Times New Roman" panose="02020603050405020304" pitchFamily="18" charset="0"/>
              </a:rPr>
              <a:t>(ϴ)ǀ upper half circle and  </a:t>
            </a:r>
            <a:endParaRPr lang="en-US" dirty="0"/>
          </a:p>
        </p:txBody>
      </p:sp>
      <p:sp>
        <p:nvSpPr>
          <p:cNvPr id="9" name="TextBox 8">
            <a:extLst>
              <a:ext uri="{FF2B5EF4-FFF2-40B4-BE49-F238E27FC236}">
                <a16:creationId xmlns:a16="http://schemas.microsoft.com/office/drawing/2014/main" id="{07C7F279-9B02-4EEF-A03A-55FB494580BD}"/>
              </a:ext>
            </a:extLst>
          </p:cNvPr>
          <p:cNvSpPr txBox="1"/>
          <p:nvPr/>
        </p:nvSpPr>
        <p:spPr>
          <a:xfrm>
            <a:off x="7176408" y="1785202"/>
            <a:ext cx="3337560" cy="369332"/>
          </a:xfrm>
          <a:prstGeom prst="rect">
            <a:avLst/>
          </a:prstGeom>
          <a:noFill/>
        </p:spPr>
        <p:txBody>
          <a:bodyPr wrap="square" rtlCol="0">
            <a:spAutoFit/>
          </a:bodyPr>
          <a:lstStyle/>
          <a:p>
            <a:r>
              <a:rPr lang="en-US" dirty="0">
                <a:solidFill>
                  <a:srgbClr val="4472C4"/>
                </a:solidFill>
                <a:latin typeface="Calibri" panose="020F0502020204030204" pitchFamily="34" charset="0"/>
                <a:ea typeface="Calibri" panose="020F0502020204030204" pitchFamily="34" charset="0"/>
                <a:cs typeface="Times New Roman" panose="02020603050405020304" pitchFamily="18" charset="0"/>
              </a:rPr>
              <a:t> ǀ S</a:t>
            </a:r>
            <a:r>
              <a:rPr lang="en-US" baseline="-25000" dirty="0">
                <a:solidFill>
                  <a:srgbClr val="4472C4"/>
                </a:solidFill>
                <a:latin typeface="Calibri" panose="020F0502020204030204" pitchFamily="34" charset="0"/>
                <a:ea typeface="Calibri" panose="020F0502020204030204" pitchFamily="34" charset="0"/>
                <a:cs typeface="Times New Roman" panose="02020603050405020304" pitchFamily="18" charset="0"/>
              </a:rPr>
              <a:t>2</a:t>
            </a:r>
            <a:r>
              <a:rPr lang="en-US" baseline="30000" dirty="0">
                <a:solidFill>
                  <a:srgbClr val="4472C4"/>
                </a:solidFill>
                <a:latin typeface="Calibri" panose="020F0502020204030204" pitchFamily="34" charset="0"/>
                <a:ea typeface="Calibri" panose="020F0502020204030204" pitchFamily="34" charset="0"/>
                <a:cs typeface="Times New Roman" panose="02020603050405020304" pitchFamily="18" charset="0"/>
              </a:rPr>
              <a:t>2</a:t>
            </a:r>
            <a:r>
              <a:rPr lang="en-US" dirty="0">
                <a:solidFill>
                  <a:srgbClr val="4472C4"/>
                </a:solidFill>
                <a:latin typeface="Calibri" panose="020F0502020204030204" pitchFamily="34" charset="0"/>
                <a:ea typeface="Calibri" panose="020F0502020204030204" pitchFamily="34" charset="0"/>
                <a:cs typeface="Times New Roman" panose="02020603050405020304" pitchFamily="18" charset="0"/>
              </a:rPr>
              <a:t>(ϴ)ǀ upper half circle </a:t>
            </a:r>
            <a:endParaRPr lang="en-US" dirty="0"/>
          </a:p>
        </p:txBody>
      </p:sp>
      <p:pic>
        <p:nvPicPr>
          <p:cNvPr id="10" name="Picture 9">
            <a:extLst>
              <a:ext uri="{FF2B5EF4-FFF2-40B4-BE49-F238E27FC236}">
                <a16:creationId xmlns:a16="http://schemas.microsoft.com/office/drawing/2014/main" id="{6124C92E-1707-4DB7-9637-CC045481D4CA}"/>
              </a:ext>
            </a:extLst>
          </p:cNvPr>
          <p:cNvPicPr>
            <a:picLocks noChangeAspect="1"/>
          </p:cNvPicPr>
          <p:nvPr/>
        </p:nvPicPr>
        <p:blipFill>
          <a:blip r:embed="rId2"/>
          <a:stretch>
            <a:fillRect/>
          </a:stretch>
        </p:blipFill>
        <p:spPr>
          <a:xfrm>
            <a:off x="177568" y="1021927"/>
            <a:ext cx="4884464" cy="4937760"/>
          </a:xfrm>
          <a:prstGeom prst="rect">
            <a:avLst/>
          </a:prstGeom>
        </p:spPr>
      </p:pic>
      <p:pic>
        <p:nvPicPr>
          <p:cNvPr id="11" name="Content Placeholder 3">
            <a:extLst>
              <a:ext uri="{FF2B5EF4-FFF2-40B4-BE49-F238E27FC236}">
                <a16:creationId xmlns:a16="http://schemas.microsoft.com/office/drawing/2014/main" id="{044CD96A-C9B8-4EC3-9AC4-873AEBC3CEC6}"/>
              </a:ext>
            </a:extLst>
          </p:cNvPr>
          <p:cNvPicPr>
            <a:picLocks noGrp="1" noChangeAspect="1"/>
          </p:cNvPicPr>
          <p:nvPr>
            <p:ph idx="1"/>
          </p:nvPr>
        </p:nvPicPr>
        <p:blipFill>
          <a:blip r:embed="rId3"/>
          <a:stretch>
            <a:fillRect/>
          </a:stretch>
        </p:blipFill>
        <p:spPr>
          <a:xfrm>
            <a:off x="5242903" y="2221498"/>
            <a:ext cx="6839262" cy="3696546"/>
          </a:xfrm>
          <a:prstGeom prst="rect">
            <a:avLst/>
          </a:prstGeom>
        </p:spPr>
      </p:pic>
      <p:sp>
        <p:nvSpPr>
          <p:cNvPr id="12" name="Rectangle 11">
            <a:extLst>
              <a:ext uri="{FF2B5EF4-FFF2-40B4-BE49-F238E27FC236}">
                <a16:creationId xmlns:a16="http://schemas.microsoft.com/office/drawing/2014/main" id="{CF8A1E7B-266E-4807-B0CE-8E13FCD0786F}"/>
              </a:ext>
            </a:extLst>
          </p:cNvPr>
          <p:cNvSpPr/>
          <p:nvPr/>
        </p:nvSpPr>
        <p:spPr>
          <a:xfrm>
            <a:off x="5858613" y="5959687"/>
            <a:ext cx="3480440" cy="369332"/>
          </a:xfrm>
          <a:prstGeom prst="rect">
            <a:avLst/>
          </a:prstGeom>
        </p:spPr>
        <p:txBody>
          <a:bodyPr wrap="none">
            <a:spAutoFit/>
          </a:bodyPr>
          <a:lstStyle/>
          <a:p>
            <a:r>
              <a:rPr lang="en-US" dirty="0">
                <a:solidFill>
                  <a:schemeClr val="accent1"/>
                </a:solidFill>
                <a:latin typeface="Times New Roman" panose="02020603050405020304" pitchFamily="18" charset="0"/>
                <a:cs typeface="Times New Roman" panose="02020603050405020304" pitchFamily="18" charset="0"/>
              </a:rPr>
              <a:t>From my code for the water droplet</a:t>
            </a:r>
          </a:p>
        </p:txBody>
      </p:sp>
      <p:pic>
        <p:nvPicPr>
          <p:cNvPr id="13" name="Picture 12">
            <a:extLst>
              <a:ext uri="{FF2B5EF4-FFF2-40B4-BE49-F238E27FC236}">
                <a16:creationId xmlns:a16="http://schemas.microsoft.com/office/drawing/2014/main" id="{CFF16734-332E-4F6D-91C5-07E16535B008}"/>
              </a:ext>
            </a:extLst>
          </p:cNvPr>
          <p:cNvPicPr>
            <a:picLocks noChangeAspect="1"/>
          </p:cNvPicPr>
          <p:nvPr/>
        </p:nvPicPr>
        <p:blipFill>
          <a:blip r:embed="rId4"/>
          <a:stretch>
            <a:fillRect/>
          </a:stretch>
        </p:blipFill>
        <p:spPr>
          <a:xfrm>
            <a:off x="10513968" y="505078"/>
            <a:ext cx="1076325" cy="1543050"/>
          </a:xfrm>
          <a:prstGeom prst="rect">
            <a:avLst/>
          </a:prstGeom>
        </p:spPr>
      </p:pic>
      <p:sp>
        <p:nvSpPr>
          <p:cNvPr id="14" name="TextBox 13">
            <a:extLst>
              <a:ext uri="{FF2B5EF4-FFF2-40B4-BE49-F238E27FC236}">
                <a16:creationId xmlns:a16="http://schemas.microsoft.com/office/drawing/2014/main" id="{C79D2E7C-D817-43B7-A7F5-8FD51ECC0AFA}"/>
              </a:ext>
            </a:extLst>
          </p:cNvPr>
          <p:cNvSpPr txBox="1"/>
          <p:nvPr/>
        </p:nvSpPr>
        <p:spPr>
          <a:xfrm>
            <a:off x="8860627" y="428599"/>
            <a:ext cx="1698172" cy="646331"/>
          </a:xfrm>
          <a:prstGeom prst="rect">
            <a:avLst/>
          </a:prstGeom>
          <a:noFill/>
        </p:spPr>
        <p:txBody>
          <a:bodyPr wrap="square" rtlCol="0">
            <a:spAutoFit/>
          </a:bodyPr>
          <a:lstStyle/>
          <a:p>
            <a:r>
              <a:rPr lang="en-US" dirty="0">
                <a:solidFill>
                  <a:schemeClr val="accent1"/>
                </a:solidFill>
              </a:rPr>
              <a:t>Zoomed in at the center</a:t>
            </a:r>
          </a:p>
        </p:txBody>
      </p:sp>
      <p:cxnSp>
        <p:nvCxnSpPr>
          <p:cNvPr id="16" name="Straight Arrow Connector 15">
            <a:extLst>
              <a:ext uri="{FF2B5EF4-FFF2-40B4-BE49-F238E27FC236}">
                <a16:creationId xmlns:a16="http://schemas.microsoft.com/office/drawing/2014/main" id="{A36A3714-A906-4377-89C7-91521832A4BC}"/>
              </a:ext>
            </a:extLst>
          </p:cNvPr>
          <p:cNvCxnSpPr/>
          <p:nvPr/>
        </p:nvCxnSpPr>
        <p:spPr>
          <a:xfrm>
            <a:off x="10080171" y="903514"/>
            <a:ext cx="756558"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349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4440</TotalTime>
  <Words>1664</Words>
  <Application>Microsoft Office PowerPoint</Application>
  <PresentationFormat>Widescreen</PresentationFormat>
  <Paragraphs>99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Mie scattering for Water droplet of a = 272.58467103348891669 nm, by for 500 nm wavelength of incident light  </vt:lpstr>
      <vt:lpstr>Mie scattering for Water droplet of a = 272.58467103348891669 nm, by for 500 nm wavelength of incident light</vt:lpstr>
      <vt:lpstr>Mie scattering for Water droplet of a = 272.58467103348891669 nm, by for 500 nm wavelength of the incident light , K = 11.423973285781065 μm-1, and I pick r = 10 μm</vt:lpstr>
      <vt:lpstr>Mie scattering for Water droplet of a = 272.58467103348891669 nm, by for 200 - 1000 nm wavelength of incident light</vt:lpstr>
      <vt:lpstr>Angle depend scattering</vt:lpstr>
      <vt:lpstr>Angle depend scattering</vt:lpstr>
      <vt:lpstr>Angle depend scattering</vt:lpstr>
      <vt:lpstr>Angular Mie scattering diagram </vt:lpstr>
      <vt:lpstr>Relation between incident and scattered Stokes parameter</vt:lpstr>
      <vt:lpstr>Polarization </vt:lpstr>
      <vt:lpstr>Polarization</vt:lpstr>
      <vt:lpstr>Reflectivity</vt:lpstr>
      <vt:lpstr>Mie scattering for Ag NP of a = 272.58467103348891669 nm, by for 200 - 1000 nm wavelength of incident light</vt:lpstr>
      <vt:lpstr>Mie scattering for Ag NP of a = 5 nm, by for 200 - 1000 nm wavelength of incident light</vt:lpstr>
      <vt:lpstr>Mie scattering for Ag NP of a = 5 nm, by for 200 - 1000 nm wavelength of incident light for variable optical index</vt:lpstr>
      <vt:lpstr>Mie scattering for Ag NP of a = 5 nm, by for 200 - 1000 nm wavelength of incident light for variable optical index</vt:lpstr>
      <vt:lpstr>Mie scattering for Ag NP of 5 nm radius inside SiO2 matrix, by for 200 - 1000 nm wavelength of incident light for variable optical index</vt:lpstr>
      <vt:lpstr>Mie scattering for Ag NP of 5 nm radius inside SiO2 matrix, by for 200 - 1000 nm wavelength of incident light for variable optical index</vt:lpstr>
      <vt:lpstr>Domination of over-scattering with particle size decrease and shift of resonance pick [1]</vt:lpstr>
      <vt:lpstr>Ag np 10 nm size</vt:lpstr>
      <vt:lpstr>Ag Np 50 nm size</vt:lpstr>
      <vt:lpstr>Ag Np 100 nm size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reporting for      PH 742 Fall 2019</dc:title>
  <dc:creator>Hosna Sultana</dc:creator>
  <cp:lastModifiedBy>Hosna Ara Sultana</cp:lastModifiedBy>
  <cp:revision>106</cp:revision>
  <dcterms:created xsi:type="dcterms:W3CDTF">2018-10-16T05:51:08Z</dcterms:created>
  <dcterms:modified xsi:type="dcterms:W3CDTF">2023-02-09T05:10:38Z</dcterms:modified>
</cp:coreProperties>
</file>